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56"/>
  </p:notesMasterIdLst>
  <p:sldIdLst>
    <p:sldId id="256" r:id="rId5"/>
    <p:sldId id="297" r:id="rId6"/>
    <p:sldId id="311" r:id="rId7"/>
    <p:sldId id="309" r:id="rId8"/>
    <p:sldId id="312" r:id="rId9"/>
    <p:sldId id="313" r:id="rId10"/>
    <p:sldId id="314" r:id="rId11"/>
    <p:sldId id="325" r:id="rId12"/>
    <p:sldId id="326" r:id="rId13"/>
    <p:sldId id="315" r:id="rId14"/>
    <p:sldId id="317" r:id="rId15"/>
    <p:sldId id="340" r:id="rId16"/>
    <p:sldId id="350" r:id="rId17"/>
    <p:sldId id="351" r:id="rId18"/>
    <p:sldId id="353" r:id="rId19"/>
    <p:sldId id="357" r:id="rId20"/>
    <p:sldId id="352" r:id="rId21"/>
    <p:sldId id="356" r:id="rId22"/>
    <p:sldId id="354" r:id="rId23"/>
    <p:sldId id="318" r:id="rId24"/>
    <p:sldId id="358" r:id="rId25"/>
    <p:sldId id="264" r:id="rId26"/>
    <p:sldId id="257" r:id="rId27"/>
    <p:sldId id="267" r:id="rId28"/>
    <p:sldId id="268" r:id="rId29"/>
    <p:sldId id="258" r:id="rId30"/>
    <p:sldId id="269" r:id="rId31"/>
    <p:sldId id="271" r:id="rId32"/>
    <p:sldId id="270" r:id="rId33"/>
    <p:sldId id="266" r:id="rId34"/>
    <p:sldId id="320" r:id="rId35"/>
    <p:sldId id="321" r:id="rId36"/>
    <p:sldId id="263" r:id="rId37"/>
    <p:sldId id="359" r:id="rId38"/>
    <p:sldId id="281" r:id="rId39"/>
    <p:sldId id="277" r:id="rId40"/>
    <p:sldId id="259" r:id="rId41"/>
    <p:sldId id="275" r:id="rId42"/>
    <p:sldId id="282" r:id="rId43"/>
    <p:sldId id="323" r:id="rId44"/>
    <p:sldId id="360" r:id="rId45"/>
    <p:sldId id="361" r:id="rId46"/>
    <p:sldId id="332" r:id="rId47"/>
    <p:sldId id="362" r:id="rId48"/>
    <p:sldId id="327" r:id="rId49"/>
    <p:sldId id="328" r:id="rId50"/>
    <p:sldId id="329" r:id="rId51"/>
    <p:sldId id="330" r:id="rId52"/>
    <p:sldId id="324" r:id="rId53"/>
    <p:sldId id="322" r:id="rId54"/>
    <p:sldId id="364" r:id="rId55"/>
  </p:sldIdLst>
  <p:sldSz cx="18288000" cy="10287000"/>
  <p:notesSz cx="6858000" cy="9144000"/>
  <p:embeddedFontLst>
    <p:embeddedFont>
      <p:font typeface="Century Gothic" panose="020B0502020202020204" pitchFamily="34" charset="0"/>
      <p:regular r:id="rId57"/>
      <p:bold r:id="rId58"/>
      <p:italic r:id="rId59"/>
      <p:boldItalic r:id="rId60"/>
    </p:embeddedFont>
    <p:embeddedFont>
      <p:font typeface="Clear Sans Medium" panose="020B0604020202020204" charset="0"/>
      <p:regular r:id="rId61"/>
    </p:embeddedFont>
    <p:embeddedFont>
      <p:font typeface="Poppins" panose="00000500000000000000" pitchFamily="2" charset="0"/>
      <p:regular r:id="rId62"/>
      <p:bold r:id="rId63"/>
    </p:embeddedFont>
    <p:embeddedFont>
      <p:font typeface="Poppins SemiBold" panose="00000700000000000000" pitchFamily="2" charset="0"/>
      <p:bold r:id="rId64"/>
    </p:embeddedFont>
    <p:embeddedFont>
      <p:font typeface="Public Sans Bold" panose="020B0604020202020204" charset="0"/>
      <p:regular r:id="rId65"/>
    </p:embeddedFont>
    <p:embeddedFont>
      <p:font typeface="Public Sans Medium" panose="020B0604020202020204" charset="0"/>
      <p:regular r:id="rId66"/>
    </p:embeddedFont>
    <p:embeddedFont>
      <p:font typeface="Wingdings 2" panose="05020102010507070707" pitchFamily="18" charset="2"/>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BA48D"/>
    <a:srgbClr val="05AD94"/>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76426-1F0B-4AF4-87C1-6FAECBD3373C}" type="doc">
      <dgm:prSet loTypeId="urn:microsoft.com/office/officeart/2018/2/layout/IconVerticalSolidList" loCatId="icon" qsTypeId="urn:microsoft.com/office/officeart/2005/8/quickstyle/simple1" qsCatId="simple" csTypeId="urn:microsoft.com/office/officeart/2005/8/colors/accent1_2" csCatId="accent1" phldr="1"/>
      <dgm:spPr/>
    </dgm:pt>
    <dgm:pt modelId="{0AEB94F5-B4ED-44AF-AAEA-74DB9BBBFCF6}">
      <dgm:prSet phldrT="[Text]" custT="1">
        <dgm:style>
          <a:lnRef idx="3">
            <a:schemeClr val="lt1"/>
          </a:lnRef>
          <a:fillRef idx="1">
            <a:schemeClr val="accent1"/>
          </a:fillRef>
          <a:effectRef idx="1">
            <a:schemeClr val="accent1"/>
          </a:effectRef>
          <a:fontRef idx="minor">
            <a:schemeClr val="lt1"/>
          </a:fontRef>
        </dgm:style>
      </dgm:prSet>
      <dgm:spPr>
        <a:xfrm>
          <a:off x="1437143" y="1814"/>
          <a:ext cx="9578235" cy="1438698"/>
        </a:xfrm>
        <a:prstGeom prst="rect">
          <a:avLst/>
        </a:prstGeom>
        <a:solidFill>
          <a:srgbClr val="1CADE4"/>
        </a:solidFill>
        <a:ln w="19050" cap="flat" cmpd="sng" algn="ctr">
          <a:solidFill>
            <a:sysClr val="window" lastClr="FFFFFF"/>
          </a:solidFill>
          <a:prstDash val="solid"/>
          <a:miter lim="800000"/>
        </a:ln>
        <a:effectLst/>
      </dgm:spPr>
      <dgm:t>
        <a:bodyPr/>
        <a:lstStyle/>
        <a:p>
          <a:pPr>
            <a:lnSpc>
              <a:spcPct val="100000"/>
            </a:lnSpc>
            <a:buNone/>
          </a:pPr>
          <a:endParaRPr lang="en-US" sz="2000" baseline="0" dirty="0">
            <a:solidFill>
              <a:sysClr val="window" lastClr="FFFFFF"/>
            </a:solidFill>
            <a:latin typeface="Arial" panose="020B0604020202020204" pitchFamily="34" charset="0"/>
            <a:ea typeface="+mn-ea"/>
            <a:cs typeface="Arial" panose="020B0604020202020204" pitchFamily="34" charset="0"/>
          </a:endParaRPr>
        </a:p>
        <a:p>
          <a:pPr>
            <a:lnSpc>
              <a:spcPct val="100000"/>
            </a:lnSpc>
            <a:buNone/>
          </a:pPr>
          <a:r>
            <a:rPr lang="en-US" sz="2000" baseline="0" dirty="0">
              <a:solidFill>
                <a:sysClr val="window" lastClr="FFFFFF"/>
              </a:solidFill>
              <a:latin typeface="Arial" panose="020B0604020202020204" pitchFamily="34" charset="0"/>
              <a:ea typeface="+mn-ea"/>
              <a:cs typeface="Arial" panose="020B0604020202020204" pitchFamily="34" charset="0"/>
            </a:rPr>
            <a:t>The Welfare Supplementary Payments (Amendment) Act (Northern Ireland) 2022 introduced a statutory requirement on the Department for Communities to produce a report setting out the Department’s assessment of the operation of each of the ongoing Welfare Supplementary Payment (WSP) schemes by 31 March 2025.</a:t>
          </a:r>
          <a:endParaRPr lang="en-GB" sz="2000" baseline="0" dirty="0">
            <a:solidFill>
              <a:sysClr val="window" lastClr="FFFFFF"/>
            </a:solidFill>
            <a:latin typeface="Arial" panose="020B0604020202020204" pitchFamily="34" charset="0"/>
            <a:ea typeface="+mn-ea"/>
            <a:cs typeface="Arial" panose="020B0604020202020204" pitchFamily="34" charset="0"/>
          </a:endParaRPr>
        </a:p>
        <a:p>
          <a:pPr algn="l">
            <a:buNone/>
          </a:pPr>
          <a:endParaRPr lang="en-GB" sz="1500" baseline="0" dirty="0">
            <a:solidFill>
              <a:sysClr val="window" lastClr="FFFFFF"/>
            </a:solidFill>
            <a:latin typeface="Century Gothic" panose="020B0502020202020204" pitchFamily="34" charset="0"/>
            <a:ea typeface="+mn-ea"/>
            <a:cs typeface="+mn-cs"/>
          </a:endParaRPr>
        </a:p>
      </dgm:t>
    </dgm:pt>
    <dgm:pt modelId="{CC4291A1-3878-445D-9C1B-4413017824FC}" type="parTrans" cxnId="{7D59A6BA-3E4B-4E51-97BA-1F7180231933}">
      <dgm:prSet/>
      <dgm:spPr/>
      <dgm:t>
        <a:bodyPr/>
        <a:lstStyle/>
        <a:p>
          <a:endParaRPr lang="en-GB"/>
        </a:p>
      </dgm:t>
    </dgm:pt>
    <dgm:pt modelId="{40B9F80B-8BAF-4AD9-95A9-8D24B2302758}" type="sibTrans" cxnId="{7D59A6BA-3E4B-4E51-97BA-1F7180231933}">
      <dgm:prSet/>
      <dgm:spPr/>
      <dgm:t>
        <a:bodyPr/>
        <a:lstStyle/>
        <a:p>
          <a:endParaRPr lang="en-GB"/>
        </a:p>
      </dgm:t>
    </dgm:pt>
    <dgm:pt modelId="{DB9B95F0-EBC1-4E4F-AE6C-6223A13DB55E}">
      <dgm:prSet phldrT="[Text]" custT="1">
        <dgm:style>
          <a:lnRef idx="3">
            <a:schemeClr val="lt1"/>
          </a:lnRef>
          <a:fillRef idx="1">
            <a:schemeClr val="accent2"/>
          </a:fillRef>
          <a:effectRef idx="1">
            <a:schemeClr val="accent2"/>
          </a:effectRef>
          <a:fontRef idx="minor">
            <a:schemeClr val="lt1"/>
          </a:fontRef>
        </dgm:style>
      </dgm:prSet>
      <dgm:spPr>
        <a:xfrm>
          <a:off x="1437143" y="1649778"/>
          <a:ext cx="9578235" cy="1438698"/>
        </a:xfrm>
        <a:prstGeom prst="rect">
          <a:avLst/>
        </a:prstGeom>
        <a:solidFill>
          <a:srgbClr val="2683C6"/>
        </a:solidFill>
        <a:ln w="19050" cap="flat" cmpd="sng" algn="ctr">
          <a:solidFill>
            <a:sysClr val="window" lastClr="FFFFFF"/>
          </a:solidFill>
          <a:prstDash val="solid"/>
          <a:miter lim="800000"/>
        </a:ln>
        <a:effectLst/>
      </dgm:spPr>
      <dgm:t>
        <a:bodyPr/>
        <a:lstStyle/>
        <a:p>
          <a:pPr>
            <a:lnSpc>
              <a:spcPct val="100000"/>
            </a:lnSpc>
            <a:buNone/>
          </a:pPr>
          <a:r>
            <a:rPr lang="en-US" sz="2000" kern="1200" baseline="0" dirty="0">
              <a:solidFill>
                <a:sysClr val="window" lastClr="FFFFFF"/>
              </a:solidFill>
              <a:latin typeface="Arial" panose="020B0604020202020204" pitchFamily="34" charset="0"/>
              <a:ea typeface="+mn-ea"/>
              <a:cs typeface="Arial" panose="020B0604020202020204" pitchFamily="34" charset="0"/>
            </a:rPr>
            <a:t>To provide a comprehensive review of the full mitigations package the report provided an update on the Universal Credit Contingency Fund, the work of the Independent Advice Sector and the performance of Social Supermarkets.</a:t>
          </a:r>
          <a:endParaRPr lang="en-GB" sz="2000" kern="1200" baseline="0" dirty="0">
            <a:solidFill>
              <a:sysClr val="window" lastClr="FFFFFF"/>
            </a:solidFill>
            <a:latin typeface="Arial" panose="020B0604020202020204" pitchFamily="34" charset="0"/>
            <a:ea typeface="+mn-ea"/>
            <a:cs typeface="Arial" panose="020B0604020202020204" pitchFamily="34" charset="0"/>
          </a:endParaRPr>
        </a:p>
        <a:p>
          <a:pPr marL="0" lvl="0" indent="0" algn="l" defTabSz="2889250">
            <a:lnSpc>
              <a:spcPct val="90000"/>
            </a:lnSpc>
            <a:spcBef>
              <a:spcPct val="0"/>
            </a:spcBef>
            <a:spcAft>
              <a:spcPct val="35000"/>
            </a:spcAft>
            <a:buNone/>
          </a:pPr>
          <a:endParaRPr lang="en-GB" sz="1500" kern="1200" baseline="0" dirty="0">
            <a:solidFill>
              <a:sysClr val="window" lastClr="FFFFFF"/>
            </a:solidFill>
            <a:latin typeface="Century Gothic" panose="020B0502020202020204" pitchFamily="34" charset="0"/>
            <a:ea typeface="+mn-ea"/>
            <a:cs typeface="+mn-cs"/>
          </a:endParaRPr>
        </a:p>
      </dgm:t>
    </dgm:pt>
    <dgm:pt modelId="{28A92BDA-86F8-468C-A6CA-BF0B9D405025}" type="parTrans" cxnId="{2C6F8F41-1315-45D9-B4AB-0E3AD8609C00}">
      <dgm:prSet/>
      <dgm:spPr/>
      <dgm:t>
        <a:bodyPr/>
        <a:lstStyle/>
        <a:p>
          <a:endParaRPr lang="en-GB"/>
        </a:p>
      </dgm:t>
    </dgm:pt>
    <dgm:pt modelId="{27C0EF6D-49B0-485A-A10C-EC3A4BC0FCB1}" type="sibTrans" cxnId="{2C6F8F41-1315-45D9-B4AB-0E3AD8609C00}">
      <dgm:prSet/>
      <dgm:spPr/>
      <dgm:t>
        <a:bodyPr/>
        <a:lstStyle/>
        <a:p>
          <a:endParaRPr lang="en-GB"/>
        </a:p>
      </dgm:t>
    </dgm:pt>
    <dgm:pt modelId="{6363FE2E-8F4B-475F-BDDF-2BC4CF03C282}">
      <dgm:prSet phldrT="[Text]" custT="1">
        <dgm:style>
          <a:lnRef idx="3">
            <a:schemeClr val="lt1"/>
          </a:lnRef>
          <a:fillRef idx="1">
            <a:schemeClr val="accent3"/>
          </a:fillRef>
          <a:effectRef idx="1">
            <a:schemeClr val="accent3"/>
          </a:effectRef>
          <a:fontRef idx="minor">
            <a:schemeClr val="lt1"/>
          </a:fontRef>
        </dgm:style>
      </dgm:prSet>
      <dgm:spPr>
        <a:xfrm>
          <a:off x="1437143" y="3297741"/>
          <a:ext cx="9578235" cy="1438698"/>
        </a:xfrm>
        <a:prstGeom prst="rect">
          <a:avLst/>
        </a:prstGeom>
        <a:solidFill>
          <a:srgbClr val="27CED7"/>
        </a:solidFill>
        <a:ln w="19050" cap="flat" cmpd="sng" algn="ctr">
          <a:solidFill>
            <a:sysClr val="window" lastClr="FFFFFF"/>
          </a:solidFill>
          <a:prstDash val="solid"/>
          <a:miter lim="800000"/>
        </a:ln>
        <a:effectLst/>
      </dgm:spPr>
      <dgm:t>
        <a:bodyPr/>
        <a:lstStyle/>
        <a:p>
          <a:pPr>
            <a:lnSpc>
              <a:spcPct val="100000"/>
            </a:lnSpc>
            <a:buNone/>
          </a:pPr>
          <a:r>
            <a:rPr lang="en-US" sz="2000" kern="1200" baseline="0" dirty="0">
              <a:solidFill>
                <a:sysClr val="window" lastClr="FFFFFF"/>
              </a:solidFill>
              <a:latin typeface="Arial" panose="020B0604020202020204" pitchFamily="34" charset="0"/>
              <a:ea typeface="+mn-ea"/>
              <a:cs typeface="Arial" panose="020B0604020202020204" pitchFamily="34" charset="0"/>
            </a:rPr>
            <a:t>This report was laid before the Assembly in December 2024 and published on the Department’s website on 9 January 2025.</a:t>
          </a:r>
          <a:endParaRPr lang="en-GB" sz="2000" kern="1200" baseline="0" dirty="0">
            <a:solidFill>
              <a:sysClr val="window" lastClr="FFFFFF"/>
            </a:solidFill>
            <a:latin typeface="Arial" panose="020B0604020202020204" pitchFamily="34" charset="0"/>
            <a:ea typeface="+mn-ea"/>
            <a:cs typeface="Arial" panose="020B0604020202020204" pitchFamily="34" charset="0"/>
          </a:endParaRPr>
        </a:p>
        <a:p>
          <a:pPr marL="0" lvl="0" indent="0" algn="ctr" defTabSz="2889250">
            <a:lnSpc>
              <a:spcPct val="90000"/>
            </a:lnSpc>
            <a:spcBef>
              <a:spcPct val="0"/>
            </a:spcBef>
            <a:spcAft>
              <a:spcPct val="35000"/>
            </a:spcAft>
            <a:buNone/>
          </a:pPr>
          <a:endParaRPr lang="en-GB" sz="1500" kern="1200" baseline="0" dirty="0">
            <a:solidFill>
              <a:sysClr val="window" lastClr="FFFFFF"/>
            </a:solidFill>
            <a:latin typeface="Century Gothic" panose="020B0502020202020204" pitchFamily="34" charset="0"/>
            <a:ea typeface="+mn-ea"/>
            <a:cs typeface="+mn-cs"/>
          </a:endParaRPr>
        </a:p>
      </dgm:t>
    </dgm:pt>
    <dgm:pt modelId="{D0F00E01-A6F7-417C-A86F-F4289FEB2E13}" type="parTrans" cxnId="{EE0370DF-8CA5-4CF4-B5D5-627456D336FC}">
      <dgm:prSet/>
      <dgm:spPr/>
      <dgm:t>
        <a:bodyPr/>
        <a:lstStyle/>
        <a:p>
          <a:endParaRPr lang="en-GB"/>
        </a:p>
      </dgm:t>
    </dgm:pt>
    <dgm:pt modelId="{D72C3E42-0088-47FA-BA08-32C8B2FB4B35}" type="sibTrans" cxnId="{EE0370DF-8CA5-4CF4-B5D5-627456D336FC}">
      <dgm:prSet/>
      <dgm:spPr/>
      <dgm:t>
        <a:bodyPr/>
        <a:lstStyle/>
        <a:p>
          <a:endParaRPr lang="en-GB"/>
        </a:p>
      </dgm:t>
    </dgm:pt>
    <dgm:pt modelId="{AA931AC0-DF4F-47B9-AC49-B25AB6F2E9CD}" type="pres">
      <dgm:prSet presAssocID="{19576426-1F0B-4AF4-87C1-6FAECBD3373C}" presName="root" presStyleCnt="0">
        <dgm:presLayoutVars>
          <dgm:dir/>
          <dgm:resizeHandles val="exact"/>
        </dgm:presLayoutVars>
      </dgm:prSet>
      <dgm:spPr/>
    </dgm:pt>
    <dgm:pt modelId="{4E2634FA-D912-4295-A587-4CCF87E8D940}" type="pres">
      <dgm:prSet presAssocID="{0AEB94F5-B4ED-44AF-AAEA-74DB9BBBFCF6}" presName="compNode" presStyleCnt="0"/>
      <dgm:spPr/>
    </dgm:pt>
    <dgm:pt modelId="{81CEB926-5C24-4076-813B-6FAC12713645}" type="pres">
      <dgm:prSet presAssocID="{0AEB94F5-B4ED-44AF-AAEA-74DB9BBBFCF6}" presName="bgRect" presStyleLbl="bgShp" presStyleIdx="0" presStyleCnt="3" custLinFactNeighborX="99" custLinFactNeighborY="3376"/>
      <dgm:spPr>
        <a:xfrm>
          <a:off x="0" y="43821"/>
          <a:ext cx="11674763" cy="1244279"/>
        </a:xfrm>
        <a:prstGeom prst="roundRect">
          <a:avLst>
            <a:gd name="adj" fmla="val 10000"/>
          </a:avLst>
        </a:prstGeom>
        <a:solidFill>
          <a:srgbClr val="1CADE4">
            <a:tint val="40000"/>
            <a:hueOff val="0"/>
            <a:satOff val="0"/>
            <a:lumOff val="0"/>
            <a:alphaOff val="0"/>
          </a:srgbClr>
        </a:solidFill>
        <a:ln>
          <a:noFill/>
        </a:ln>
        <a:effectLst/>
      </dgm:spPr>
    </dgm:pt>
    <dgm:pt modelId="{E457CEC7-F26F-4AC1-B18A-A809A8029F6B}" type="pres">
      <dgm:prSet presAssocID="{0AEB94F5-B4ED-44AF-AAEA-74DB9BBBFCF6}" presName="iconRect" presStyleLbl="node1" presStyleIdx="0" presStyleCnt="3"/>
      <dgm:spPr>
        <a:xfrm>
          <a:off x="376394" y="281777"/>
          <a:ext cx="684353" cy="68435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Court outline"/>
        </a:ext>
      </dgm:extLst>
    </dgm:pt>
    <dgm:pt modelId="{20E2B213-36B5-4ED7-8368-1EEE1039A1FD}" type="pres">
      <dgm:prSet presAssocID="{0AEB94F5-B4ED-44AF-AAEA-74DB9BBBFCF6}" presName="spaceRect" presStyleCnt="0"/>
      <dgm:spPr/>
    </dgm:pt>
    <dgm:pt modelId="{483F44BC-13E4-485C-8241-B4E5F5EB99F0}" type="pres">
      <dgm:prSet presAssocID="{0AEB94F5-B4ED-44AF-AAEA-74DB9BBBFCF6}" presName="parTx" presStyleLbl="revTx" presStyleIdx="0" presStyleCnt="3">
        <dgm:presLayoutVars>
          <dgm:chMax val="0"/>
          <dgm:chPref val="0"/>
        </dgm:presLayoutVars>
      </dgm:prSet>
      <dgm:spPr/>
    </dgm:pt>
    <dgm:pt modelId="{7520E332-4A70-4743-BC9A-CFB173FC01A3}" type="pres">
      <dgm:prSet presAssocID="{40B9F80B-8BAF-4AD9-95A9-8D24B2302758}" presName="sibTrans" presStyleCnt="0"/>
      <dgm:spPr/>
    </dgm:pt>
    <dgm:pt modelId="{B091B964-6221-4E93-9DE8-3667C8EAAEF3}" type="pres">
      <dgm:prSet presAssocID="{DB9B95F0-EBC1-4E4F-AE6C-6223A13DB55E}" presName="compNode" presStyleCnt="0"/>
      <dgm:spPr/>
    </dgm:pt>
    <dgm:pt modelId="{8F109645-9881-4B0F-B9C3-7404A8977B2D}" type="pres">
      <dgm:prSet presAssocID="{DB9B95F0-EBC1-4E4F-AE6C-6223A13DB55E}" presName="bgRect" presStyleLbl="bgShp" presStyleIdx="1" presStyleCnt="3"/>
      <dgm:spPr>
        <a:xfrm>
          <a:off x="0" y="1649778"/>
          <a:ext cx="11674763" cy="1244279"/>
        </a:xfrm>
        <a:prstGeom prst="roundRect">
          <a:avLst>
            <a:gd name="adj" fmla="val 10000"/>
          </a:avLst>
        </a:prstGeom>
        <a:solidFill>
          <a:srgbClr val="1CADE4">
            <a:tint val="40000"/>
            <a:hueOff val="0"/>
            <a:satOff val="0"/>
            <a:lumOff val="0"/>
            <a:alphaOff val="0"/>
          </a:srgbClr>
        </a:solidFill>
        <a:ln>
          <a:noFill/>
        </a:ln>
        <a:effectLst/>
      </dgm:spPr>
    </dgm:pt>
    <dgm:pt modelId="{FEB314BF-EBD9-4395-A3F9-885261655C8B}" type="pres">
      <dgm:prSet presAssocID="{DB9B95F0-EBC1-4E4F-AE6C-6223A13DB55E}" presName="iconRect" presStyleLbl="node1" presStyleIdx="1" presStyleCnt="3"/>
      <dgm:spPr>
        <a:xfrm>
          <a:off x="376394" y="1929741"/>
          <a:ext cx="684353" cy="6843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Cycle with people with solid fill"/>
        </a:ext>
      </dgm:extLst>
    </dgm:pt>
    <dgm:pt modelId="{637E19E9-929D-4B95-9C2D-30D8E6402556}" type="pres">
      <dgm:prSet presAssocID="{DB9B95F0-EBC1-4E4F-AE6C-6223A13DB55E}" presName="spaceRect" presStyleCnt="0"/>
      <dgm:spPr/>
    </dgm:pt>
    <dgm:pt modelId="{62C9631E-CDD9-48DF-A681-A0B4900E649A}" type="pres">
      <dgm:prSet presAssocID="{DB9B95F0-EBC1-4E4F-AE6C-6223A13DB55E}" presName="parTx" presStyleLbl="revTx" presStyleIdx="1" presStyleCnt="3">
        <dgm:presLayoutVars>
          <dgm:chMax val="0"/>
          <dgm:chPref val="0"/>
        </dgm:presLayoutVars>
      </dgm:prSet>
      <dgm:spPr/>
    </dgm:pt>
    <dgm:pt modelId="{D3EF971B-726B-417E-A81F-3676322E491F}" type="pres">
      <dgm:prSet presAssocID="{27C0EF6D-49B0-485A-A10C-EC3A4BC0FCB1}" presName="sibTrans" presStyleCnt="0"/>
      <dgm:spPr/>
    </dgm:pt>
    <dgm:pt modelId="{46D8B879-50DC-4E17-A7B7-3C6BB10B56CB}" type="pres">
      <dgm:prSet presAssocID="{6363FE2E-8F4B-475F-BDDF-2BC4CF03C282}" presName="compNode" presStyleCnt="0"/>
      <dgm:spPr/>
    </dgm:pt>
    <dgm:pt modelId="{A8FCF041-06BD-4404-88CE-BB2B78825116}" type="pres">
      <dgm:prSet presAssocID="{6363FE2E-8F4B-475F-BDDF-2BC4CF03C282}" presName="bgRect" presStyleLbl="bgShp" presStyleIdx="2" presStyleCnt="3"/>
      <dgm:spPr>
        <a:xfrm>
          <a:off x="0" y="3297741"/>
          <a:ext cx="11674763" cy="1244279"/>
        </a:xfrm>
        <a:prstGeom prst="roundRect">
          <a:avLst>
            <a:gd name="adj" fmla="val 10000"/>
          </a:avLst>
        </a:prstGeom>
        <a:solidFill>
          <a:srgbClr val="1CADE4">
            <a:tint val="40000"/>
            <a:hueOff val="0"/>
            <a:satOff val="0"/>
            <a:lumOff val="0"/>
            <a:alphaOff val="0"/>
          </a:srgbClr>
        </a:solidFill>
        <a:ln>
          <a:noFill/>
        </a:ln>
        <a:effectLst/>
      </dgm:spPr>
    </dgm:pt>
    <dgm:pt modelId="{F9BFE0CC-1883-4EB6-B927-192EFA44726B}" type="pres">
      <dgm:prSet presAssocID="{6363FE2E-8F4B-475F-BDDF-2BC4CF03C282}" presName="iconRect" presStyleLbl="node1" presStyleIdx="2" presStyleCnt="3"/>
      <dgm:spPr>
        <a:xfrm>
          <a:off x="376394" y="3577704"/>
          <a:ext cx="684353" cy="6843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Scroll with solid fill"/>
        </a:ext>
      </dgm:extLst>
    </dgm:pt>
    <dgm:pt modelId="{5FAA5644-E4A9-4086-8984-EFE700F213CA}" type="pres">
      <dgm:prSet presAssocID="{6363FE2E-8F4B-475F-BDDF-2BC4CF03C282}" presName="spaceRect" presStyleCnt="0"/>
      <dgm:spPr/>
    </dgm:pt>
    <dgm:pt modelId="{EEC34731-1BEC-410A-A635-AF9951F7B58A}" type="pres">
      <dgm:prSet presAssocID="{6363FE2E-8F4B-475F-BDDF-2BC4CF03C282}" presName="parTx" presStyleLbl="revTx" presStyleIdx="2" presStyleCnt="3">
        <dgm:presLayoutVars>
          <dgm:chMax val="0"/>
          <dgm:chPref val="0"/>
        </dgm:presLayoutVars>
      </dgm:prSet>
      <dgm:spPr/>
    </dgm:pt>
  </dgm:ptLst>
  <dgm:cxnLst>
    <dgm:cxn modelId="{8E46BC04-62AE-48D2-905E-1755438DA709}" type="presOf" srcId="{6363FE2E-8F4B-475F-BDDF-2BC4CF03C282}" destId="{EEC34731-1BEC-410A-A635-AF9951F7B58A}" srcOrd="0" destOrd="0" presId="urn:microsoft.com/office/officeart/2018/2/layout/IconVerticalSolidList"/>
    <dgm:cxn modelId="{C8E12B5D-7A98-4E88-9E05-004C1902D044}" type="presOf" srcId="{DB9B95F0-EBC1-4E4F-AE6C-6223A13DB55E}" destId="{62C9631E-CDD9-48DF-A681-A0B4900E649A}" srcOrd="0" destOrd="0" presId="urn:microsoft.com/office/officeart/2018/2/layout/IconVerticalSolidList"/>
    <dgm:cxn modelId="{2C6F8F41-1315-45D9-B4AB-0E3AD8609C00}" srcId="{19576426-1F0B-4AF4-87C1-6FAECBD3373C}" destId="{DB9B95F0-EBC1-4E4F-AE6C-6223A13DB55E}" srcOrd="1" destOrd="0" parTransId="{28A92BDA-86F8-468C-A6CA-BF0B9D405025}" sibTransId="{27C0EF6D-49B0-485A-A10C-EC3A4BC0FCB1}"/>
    <dgm:cxn modelId="{BCDE2974-680F-4DF4-BCF8-27045D629789}" type="presOf" srcId="{19576426-1F0B-4AF4-87C1-6FAECBD3373C}" destId="{AA931AC0-DF4F-47B9-AC49-B25AB6F2E9CD}" srcOrd="0" destOrd="0" presId="urn:microsoft.com/office/officeart/2018/2/layout/IconVerticalSolidList"/>
    <dgm:cxn modelId="{7D59A6BA-3E4B-4E51-97BA-1F7180231933}" srcId="{19576426-1F0B-4AF4-87C1-6FAECBD3373C}" destId="{0AEB94F5-B4ED-44AF-AAEA-74DB9BBBFCF6}" srcOrd="0" destOrd="0" parTransId="{CC4291A1-3878-445D-9C1B-4413017824FC}" sibTransId="{40B9F80B-8BAF-4AD9-95A9-8D24B2302758}"/>
    <dgm:cxn modelId="{26BA97DE-7C78-48BF-A99F-FC76B304124D}" type="presOf" srcId="{0AEB94F5-B4ED-44AF-AAEA-74DB9BBBFCF6}" destId="{483F44BC-13E4-485C-8241-B4E5F5EB99F0}" srcOrd="0" destOrd="0" presId="urn:microsoft.com/office/officeart/2018/2/layout/IconVerticalSolidList"/>
    <dgm:cxn modelId="{EE0370DF-8CA5-4CF4-B5D5-627456D336FC}" srcId="{19576426-1F0B-4AF4-87C1-6FAECBD3373C}" destId="{6363FE2E-8F4B-475F-BDDF-2BC4CF03C282}" srcOrd="2" destOrd="0" parTransId="{D0F00E01-A6F7-417C-A86F-F4289FEB2E13}" sibTransId="{D72C3E42-0088-47FA-BA08-32C8B2FB4B35}"/>
    <dgm:cxn modelId="{EE23C178-9D77-4751-BDC2-D38E73FD3C93}" type="presParOf" srcId="{AA931AC0-DF4F-47B9-AC49-B25AB6F2E9CD}" destId="{4E2634FA-D912-4295-A587-4CCF87E8D940}" srcOrd="0" destOrd="0" presId="urn:microsoft.com/office/officeart/2018/2/layout/IconVerticalSolidList"/>
    <dgm:cxn modelId="{26D3C490-E0AA-46BA-9E35-BB9A9DA6A25C}" type="presParOf" srcId="{4E2634FA-D912-4295-A587-4CCF87E8D940}" destId="{81CEB926-5C24-4076-813B-6FAC12713645}" srcOrd="0" destOrd="0" presId="urn:microsoft.com/office/officeart/2018/2/layout/IconVerticalSolidList"/>
    <dgm:cxn modelId="{77496BDA-1A73-4F54-802C-62B2790048F8}" type="presParOf" srcId="{4E2634FA-D912-4295-A587-4CCF87E8D940}" destId="{E457CEC7-F26F-4AC1-B18A-A809A8029F6B}" srcOrd="1" destOrd="0" presId="urn:microsoft.com/office/officeart/2018/2/layout/IconVerticalSolidList"/>
    <dgm:cxn modelId="{3401C267-6291-4CC4-99FA-B87ACDC9E731}" type="presParOf" srcId="{4E2634FA-D912-4295-A587-4CCF87E8D940}" destId="{20E2B213-36B5-4ED7-8368-1EEE1039A1FD}" srcOrd="2" destOrd="0" presId="urn:microsoft.com/office/officeart/2018/2/layout/IconVerticalSolidList"/>
    <dgm:cxn modelId="{9FD7E5B1-AA76-4B33-8C65-F62596C350BB}" type="presParOf" srcId="{4E2634FA-D912-4295-A587-4CCF87E8D940}" destId="{483F44BC-13E4-485C-8241-B4E5F5EB99F0}" srcOrd="3" destOrd="0" presId="urn:microsoft.com/office/officeart/2018/2/layout/IconVerticalSolidList"/>
    <dgm:cxn modelId="{236E49F9-664E-4D27-9979-4D921C8BD3AE}" type="presParOf" srcId="{AA931AC0-DF4F-47B9-AC49-B25AB6F2E9CD}" destId="{7520E332-4A70-4743-BC9A-CFB173FC01A3}" srcOrd="1" destOrd="0" presId="urn:microsoft.com/office/officeart/2018/2/layout/IconVerticalSolidList"/>
    <dgm:cxn modelId="{8CA43657-8309-48C4-8E75-A981FBFCC08A}" type="presParOf" srcId="{AA931AC0-DF4F-47B9-AC49-B25AB6F2E9CD}" destId="{B091B964-6221-4E93-9DE8-3667C8EAAEF3}" srcOrd="2" destOrd="0" presId="urn:microsoft.com/office/officeart/2018/2/layout/IconVerticalSolidList"/>
    <dgm:cxn modelId="{BC2340F7-078B-46A2-8887-126D3A1C19A2}" type="presParOf" srcId="{B091B964-6221-4E93-9DE8-3667C8EAAEF3}" destId="{8F109645-9881-4B0F-B9C3-7404A8977B2D}" srcOrd="0" destOrd="0" presId="urn:microsoft.com/office/officeart/2018/2/layout/IconVerticalSolidList"/>
    <dgm:cxn modelId="{517B8159-66CD-41CA-83FE-A0B23D5384F0}" type="presParOf" srcId="{B091B964-6221-4E93-9DE8-3667C8EAAEF3}" destId="{FEB314BF-EBD9-4395-A3F9-885261655C8B}" srcOrd="1" destOrd="0" presId="urn:microsoft.com/office/officeart/2018/2/layout/IconVerticalSolidList"/>
    <dgm:cxn modelId="{05DE1FA9-0C5A-464C-8521-6E9918BCC914}" type="presParOf" srcId="{B091B964-6221-4E93-9DE8-3667C8EAAEF3}" destId="{637E19E9-929D-4B95-9C2D-30D8E6402556}" srcOrd="2" destOrd="0" presId="urn:microsoft.com/office/officeart/2018/2/layout/IconVerticalSolidList"/>
    <dgm:cxn modelId="{3FF1F57F-684D-4F9A-BC53-C574212613CC}" type="presParOf" srcId="{B091B964-6221-4E93-9DE8-3667C8EAAEF3}" destId="{62C9631E-CDD9-48DF-A681-A0B4900E649A}" srcOrd="3" destOrd="0" presId="urn:microsoft.com/office/officeart/2018/2/layout/IconVerticalSolidList"/>
    <dgm:cxn modelId="{3439280B-2E09-4C2E-BB87-988CCCDF7925}" type="presParOf" srcId="{AA931AC0-DF4F-47B9-AC49-B25AB6F2E9CD}" destId="{D3EF971B-726B-417E-A81F-3676322E491F}" srcOrd="3" destOrd="0" presId="urn:microsoft.com/office/officeart/2018/2/layout/IconVerticalSolidList"/>
    <dgm:cxn modelId="{C47131BF-93A0-4BB3-A285-C8951BC1F4A8}" type="presParOf" srcId="{AA931AC0-DF4F-47B9-AC49-B25AB6F2E9CD}" destId="{46D8B879-50DC-4E17-A7B7-3C6BB10B56CB}" srcOrd="4" destOrd="0" presId="urn:microsoft.com/office/officeart/2018/2/layout/IconVerticalSolidList"/>
    <dgm:cxn modelId="{21953C22-0995-483C-AD39-0B27B672C9B4}" type="presParOf" srcId="{46D8B879-50DC-4E17-A7B7-3C6BB10B56CB}" destId="{A8FCF041-06BD-4404-88CE-BB2B78825116}" srcOrd="0" destOrd="0" presId="urn:microsoft.com/office/officeart/2018/2/layout/IconVerticalSolidList"/>
    <dgm:cxn modelId="{9ED13107-5B76-415B-9B9F-203051F05EB8}" type="presParOf" srcId="{46D8B879-50DC-4E17-A7B7-3C6BB10B56CB}" destId="{F9BFE0CC-1883-4EB6-B927-192EFA44726B}" srcOrd="1" destOrd="0" presId="urn:microsoft.com/office/officeart/2018/2/layout/IconVerticalSolidList"/>
    <dgm:cxn modelId="{766744E6-E155-4A8D-A951-CA3E605FABB8}" type="presParOf" srcId="{46D8B879-50DC-4E17-A7B7-3C6BB10B56CB}" destId="{5FAA5644-E4A9-4086-8984-EFE700F213CA}" srcOrd="2" destOrd="0" presId="urn:microsoft.com/office/officeart/2018/2/layout/IconVerticalSolidList"/>
    <dgm:cxn modelId="{6E2AF2C2-0CAA-48CF-AA11-DE143CED6B44}" type="presParOf" srcId="{46D8B879-50DC-4E17-A7B7-3C6BB10B56CB}" destId="{EEC34731-1BEC-410A-A635-AF9951F7B58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E93BC5-B7A8-45DD-987E-BB619973202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CBFC367-695F-403E-8F32-7C1D808D5372}">
      <dgm:prSet/>
      <dgm:spPr/>
      <dgm:t>
        <a:bodyPr/>
        <a:lstStyle/>
        <a:p>
          <a:r>
            <a:rPr lang="en-GB" b="0" i="0"/>
            <a:t>Key statistics</a:t>
          </a:r>
          <a:endParaRPr lang="en-US"/>
        </a:p>
      </dgm:t>
    </dgm:pt>
    <dgm:pt modelId="{B5D44074-6157-4BBB-BC71-A6CD259D612B}" type="parTrans" cxnId="{D3B1F00F-BE00-4F1A-A8D4-0D1FF581E31F}">
      <dgm:prSet/>
      <dgm:spPr/>
      <dgm:t>
        <a:bodyPr/>
        <a:lstStyle/>
        <a:p>
          <a:endParaRPr lang="en-US"/>
        </a:p>
      </dgm:t>
    </dgm:pt>
    <dgm:pt modelId="{D0A4703D-3F20-4AD8-89E3-FD04E2EDFDE0}" type="sibTrans" cxnId="{D3B1F00F-BE00-4F1A-A8D4-0D1FF581E31F}">
      <dgm:prSet/>
      <dgm:spPr/>
      <dgm:t>
        <a:bodyPr/>
        <a:lstStyle/>
        <a:p>
          <a:endParaRPr lang="en-US"/>
        </a:p>
      </dgm:t>
    </dgm:pt>
    <dgm:pt modelId="{C2622ADB-7465-4BFC-BBD3-94896099EA83}">
      <dgm:prSet/>
      <dgm:spPr/>
      <dgm:t>
        <a:bodyPr/>
        <a:lstStyle/>
        <a:p>
          <a:r>
            <a:rPr lang="en-GB" b="0" i="0"/>
            <a:t>· Demographic of free legal advice clients in 2023:</a:t>
          </a:r>
          <a:endParaRPr lang="en-US"/>
        </a:p>
      </dgm:t>
    </dgm:pt>
    <dgm:pt modelId="{E9BB4D94-BD36-4F1C-8767-4BC29B095102}" type="parTrans" cxnId="{87ECA0B9-C5A0-4701-8AA9-78C369220D33}">
      <dgm:prSet/>
      <dgm:spPr/>
      <dgm:t>
        <a:bodyPr/>
        <a:lstStyle/>
        <a:p>
          <a:endParaRPr lang="en-US"/>
        </a:p>
      </dgm:t>
    </dgm:pt>
    <dgm:pt modelId="{F98D1F57-E9D8-4274-AA2D-45E9C96462FC}" type="sibTrans" cxnId="{87ECA0B9-C5A0-4701-8AA9-78C369220D33}">
      <dgm:prSet/>
      <dgm:spPr/>
      <dgm:t>
        <a:bodyPr/>
        <a:lstStyle/>
        <a:p>
          <a:endParaRPr lang="en-US"/>
        </a:p>
      </dgm:t>
    </dgm:pt>
    <dgm:pt modelId="{262C59B3-A469-4406-B0F5-25DAE69531F3}">
      <dgm:prSet/>
      <dgm:spPr/>
      <dgm:t>
        <a:bodyPr/>
        <a:lstStyle/>
        <a:p>
          <a:r>
            <a:rPr lang="en-GB" b="0" i="0"/>
            <a:t>o 51% of people seeking advice have a long-standing illness or disability.</a:t>
          </a:r>
          <a:endParaRPr lang="en-US"/>
        </a:p>
      </dgm:t>
    </dgm:pt>
    <dgm:pt modelId="{7DA652F4-13FA-409D-9F54-791471DC7886}" type="parTrans" cxnId="{1138762E-5675-4944-9F99-F849B8788CE8}">
      <dgm:prSet/>
      <dgm:spPr/>
      <dgm:t>
        <a:bodyPr/>
        <a:lstStyle/>
        <a:p>
          <a:endParaRPr lang="en-US"/>
        </a:p>
      </dgm:t>
    </dgm:pt>
    <dgm:pt modelId="{D969394C-8F3A-480A-BF76-4720F8E56211}" type="sibTrans" cxnId="{1138762E-5675-4944-9F99-F849B8788CE8}">
      <dgm:prSet/>
      <dgm:spPr/>
      <dgm:t>
        <a:bodyPr/>
        <a:lstStyle/>
        <a:p>
          <a:endParaRPr lang="en-US"/>
        </a:p>
      </dgm:t>
    </dgm:pt>
    <dgm:pt modelId="{7B11E755-DC0D-40B9-99C3-8FDC41BFEC59}">
      <dgm:prSet/>
      <dgm:spPr/>
      <dgm:t>
        <a:bodyPr/>
        <a:lstStyle/>
        <a:p>
          <a:r>
            <a:rPr lang="en-GB" b="0" i="0"/>
            <a:t>o 12% were homeowners.</a:t>
          </a:r>
          <a:endParaRPr lang="en-US"/>
        </a:p>
      </dgm:t>
    </dgm:pt>
    <dgm:pt modelId="{6F31206C-3701-4C6D-BF99-288731527313}" type="parTrans" cxnId="{AE12BDB5-5F0A-484F-AC2F-74C15E0730D2}">
      <dgm:prSet/>
      <dgm:spPr/>
      <dgm:t>
        <a:bodyPr/>
        <a:lstStyle/>
        <a:p>
          <a:endParaRPr lang="en-US"/>
        </a:p>
      </dgm:t>
    </dgm:pt>
    <dgm:pt modelId="{EB3C81B9-3E29-4A85-A275-ED628156C453}" type="sibTrans" cxnId="{AE12BDB5-5F0A-484F-AC2F-74C15E0730D2}">
      <dgm:prSet/>
      <dgm:spPr/>
      <dgm:t>
        <a:bodyPr/>
        <a:lstStyle/>
        <a:p>
          <a:endParaRPr lang="en-US"/>
        </a:p>
      </dgm:t>
    </dgm:pt>
    <dgm:pt modelId="{6421E628-EF1A-42E5-B82E-EBECECDFE325}">
      <dgm:prSet/>
      <dgm:spPr/>
      <dgm:t>
        <a:bodyPr/>
        <a:lstStyle/>
        <a:p>
          <a:r>
            <a:rPr lang="en-GB" b="0" i="0"/>
            <a:t>o 70% were private or social renters.</a:t>
          </a:r>
          <a:endParaRPr lang="en-US"/>
        </a:p>
      </dgm:t>
    </dgm:pt>
    <dgm:pt modelId="{5D263E8E-B971-46EC-B31B-4052EE9FDAD1}" type="parTrans" cxnId="{1672E7C7-568C-4F9C-A7E3-C3E37BA242CA}">
      <dgm:prSet/>
      <dgm:spPr/>
      <dgm:t>
        <a:bodyPr/>
        <a:lstStyle/>
        <a:p>
          <a:endParaRPr lang="en-US"/>
        </a:p>
      </dgm:t>
    </dgm:pt>
    <dgm:pt modelId="{B44C28BE-54E1-4BE2-A4CE-2E86B58F6002}" type="sibTrans" cxnId="{1672E7C7-568C-4F9C-A7E3-C3E37BA242CA}">
      <dgm:prSet/>
      <dgm:spPr/>
      <dgm:t>
        <a:bodyPr/>
        <a:lstStyle/>
        <a:p>
          <a:endParaRPr lang="en-US"/>
        </a:p>
      </dgm:t>
    </dgm:pt>
    <dgm:pt modelId="{376AC86B-0B6F-4F01-A4CD-34BA90046137}">
      <dgm:prSet/>
      <dgm:spPr/>
      <dgm:t>
        <a:bodyPr/>
        <a:lstStyle/>
        <a:p>
          <a:r>
            <a:rPr lang="en-GB" b="0" i="0"/>
            <a:t>o 37% were employed or self-employed.</a:t>
          </a:r>
          <a:endParaRPr lang="en-US"/>
        </a:p>
      </dgm:t>
    </dgm:pt>
    <dgm:pt modelId="{DA1C8B29-4B90-4319-9FD9-C8C1583EF4D5}" type="parTrans" cxnId="{66B7A60D-DE15-4EBB-81C2-EF25F61106D9}">
      <dgm:prSet/>
      <dgm:spPr/>
      <dgm:t>
        <a:bodyPr/>
        <a:lstStyle/>
        <a:p>
          <a:endParaRPr lang="en-US"/>
        </a:p>
      </dgm:t>
    </dgm:pt>
    <dgm:pt modelId="{F1DB16CF-9213-4D2D-8D7B-A069850F6115}" type="sibTrans" cxnId="{66B7A60D-DE15-4EBB-81C2-EF25F61106D9}">
      <dgm:prSet/>
      <dgm:spPr/>
      <dgm:t>
        <a:bodyPr/>
        <a:lstStyle/>
        <a:p>
          <a:endParaRPr lang="en-US"/>
        </a:p>
      </dgm:t>
    </dgm:pt>
    <dgm:pt modelId="{E2713BDE-7D3C-4C03-85D4-3066B32CB763}" type="pres">
      <dgm:prSet presAssocID="{34E93BC5-B7A8-45DD-987E-BB6199732027}" presName="vert0" presStyleCnt="0">
        <dgm:presLayoutVars>
          <dgm:dir/>
          <dgm:animOne val="branch"/>
          <dgm:animLvl val="lvl"/>
        </dgm:presLayoutVars>
      </dgm:prSet>
      <dgm:spPr/>
    </dgm:pt>
    <dgm:pt modelId="{B0514D26-4BA8-4BFD-A968-FFB7A8612C74}" type="pres">
      <dgm:prSet presAssocID="{5CBFC367-695F-403E-8F32-7C1D808D5372}" presName="thickLine" presStyleLbl="alignNode1" presStyleIdx="0" presStyleCnt="6"/>
      <dgm:spPr/>
    </dgm:pt>
    <dgm:pt modelId="{13F75058-0736-482B-B1E7-4B1408BADE43}" type="pres">
      <dgm:prSet presAssocID="{5CBFC367-695F-403E-8F32-7C1D808D5372}" presName="horz1" presStyleCnt="0"/>
      <dgm:spPr/>
    </dgm:pt>
    <dgm:pt modelId="{E01AF62D-AD6F-4B3E-A40C-954272D0423E}" type="pres">
      <dgm:prSet presAssocID="{5CBFC367-695F-403E-8F32-7C1D808D5372}" presName="tx1" presStyleLbl="revTx" presStyleIdx="0" presStyleCnt="6"/>
      <dgm:spPr/>
    </dgm:pt>
    <dgm:pt modelId="{C00B3071-EBE0-41B4-8A01-988231EBC14E}" type="pres">
      <dgm:prSet presAssocID="{5CBFC367-695F-403E-8F32-7C1D808D5372}" presName="vert1" presStyleCnt="0"/>
      <dgm:spPr/>
    </dgm:pt>
    <dgm:pt modelId="{057392D0-D681-4C51-BC5C-DF7C83DD242D}" type="pres">
      <dgm:prSet presAssocID="{C2622ADB-7465-4BFC-BBD3-94896099EA83}" presName="thickLine" presStyleLbl="alignNode1" presStyleIdx="1" presStyleCnt="6"/>
      <dgm:spPr/>
    </dgm:pt>
    <dgm:pt modelId="{2CD750E5-43AD-4406-B17E-D808F61191DD}" type="pres">
      <dgm:prSet presAssocID="{C2622ADB-7465-4BFC-BBD3-94896099EA83}" presName="horz1" presStyleCnt="0"/>
      <dgm:spPr/>
    </dgm:pt>
    <dgm:pt modelId="{206D73E5-2C49-4E2E-B79D-CB461E0D0AFE}" type="pres">
      <dgm:prSet presAssocID="{C2622ADB-7465-4BFC-BBD3-94896099EA83}" presName="tx1" presStyleLbl="revTx" presStyleIdx="1" presStyleCnt="6"/>
      <dgm:spPr/>
    </dgm:pt>
    <dgm:pt modelId="{F8F2EDEE-EB1B-4734-981D-E25AA4551CD9}" type="pres">
      <dgm:prSet presAssocID="{C2622ADB-7465-4BFC-BBD3-94896099EA83}" presName="vert1" presStyleCnt="0"/>
      <dgm:spPr/>
    </dgm:pt>
    <dgm:pt modelId="{2C8A6592-C5DC-4AFA-84A8-1BF7B81B29CE}" type="pres">
      <dgm:prSet presAssocID="{262C59B3-A469-4406-B0F5-25DAE69531F3}" presName="thickLine" presStyleLbl="alignNode1" presStyleIdx="2" presStyleCnt="6"/>
      <dgm:spPr/>
    </dgm:pt>
    <dgm:pt modelId="{6F89DF0A-051A-47A8-BE2B-81A049E38140}" type="pres">
      <dgm:prSet presAssocID="{262C59B3-A469-4406-B0F5-25DAE69531F3}" presName="horz1" presStyleCnt="0"/>
      <dgm:spPr/>
    </dgm:pt>
    <dgm:pt modelId="{994E0E82-A5B4-42F7-ADAC-7675943FCC54}" type="pres">
      <dgm:prSet presAssocID="{262C59B3-A469-4406-B0F5-25DAE69531F3}" presName="tx1" presStyleLbl="revTx" presStyleIdx="2" presStyleCnt="6"/>
      <dgm:spPr/>
    </dgm:pt>
    <dgm:pt modelId="{5D5F8022-2899-4DC5-9E54-0B31CD2CC6CF}" type="pres">
      <dgm:prSet presAssocID="{262C59B3-A469-4406-B0F5-25DAE69531F3}" presName="vert1" presStyleCnt="0"/>
      <dgm:spPr/>
    </dgm:pt>
    <dgm:pt modelId="{2D922EC2-E216-48B0-AC72-DA56DFC0C074}" type="pres">
      <dgm:prSet presAssocID="{7B11E755-DC0D-40B9-99C3-8FDC41BFEC59}" presName="thickLine" presStyleLbl="alignNode1" presStyleIdx="3" presStyleCnt="6"/>
      <dgm:spPr/>
    </dgm:pt>
    <dgm:pt modelId="{168FC34A-732B-42C3-9858-67D7A93D6359}" type="pres">
      <dgm:prSet presAssocID="{7B11E755-DC0D-40B9-99C3-8FDC41BFEC59}" presName="horz1" presStyleCnt="0"/>
      <dgm:spPr/>
    </dgm:pt>
    <dgm:pt modelId="{AF977D7B-60FA-44E3-823D-BAD22CDFCADB}" type="pres">
      <dgm:prSet presAssocID="{7B11E755-DC0D-40B9-99C3-8FDC41BFEC59}" presName="tx1" presStyleLbl="revTx" presStyleIdx="3" presStyleCnt="6"/>
      <dgm:spPr/>
    </dgm:pt>
    <dgm:pt modelId="{7BFEEDBC-3EB2-4C24-A8B1-E46A8FDAE444}" type="pres">
      <dgm:prSet presAssocID="{7B11E755-DC0D-40B9-99C3-8FDC41BFEC59}" presName="vert1" presStyleCnt="0"/>
      <dgm:spPr/>
    </dgm:pt>
    <dgm:pt modelId="{592B861A-2FEE-42C2-89D5-0C73ACB55582}" type="pres">
      <dgm:prSet presAssocID="{6421E628-EF1A-42E5-B82E-EBECECDFE325}" presName="thickLine" presStyleLbl="alignNode1" presStyleIdx="4" presStyleCnt="6"/>
      <dgm:spPr/>
    </dgm:pt>
    <dgm:pt modelId="{51454542-1BAE-4928-A28D-727D6A1DA0AC}" type="pres">
      <dgm:prSet presAssocID="{6421E628-EF1A-42E5-B82E-EBECECDFE325}" presName="horz1" presStyleCnt="0"/>
      <dgm:spPr/>
    </dgm:pt>
    <dgm:pt modelId="{0413C9A2-95F4-40E6-BCDF-EC9CF3AB3C0E}" type="pres">
      <dgm:prSet presAssocID="{6421E628-EF1A-42E5-B82E-EBECECDFE325}" presName="tx1" presStyleLbl="revTx" presStyleIdx="4" presStyleCnt="6"/>
      <dgm:spPr/>
    </dgm:pt>
    <dgm:pt modelId="{C5377EDE-707E-4D10-8471-7BB0D5ED9AF9}" type="pres">
      <dgm:prSet presAssocID="{6421E628-EF1A-42E5-B82E-EBECECDFE325}" presName="vert1" presStyleCnt="0"/>
      <dgm:spPr/>
    </dgm:pt>
    <dgm:pt modelId="{B1AD838C-8628-47D1-9E3C-4E69A59DF925}" type="pres">
      <dgm:prSet presAssocID="{376AC86B-0B6F-4F01-A4CD-34BA90046137}" presName="thickLine" presStyleLbl="alignNode1" presStyleIdx="5" presStyleCnt="6"/>
      <dgm:spPr/>
    </dgm:pt>
    <dgm:pt modelId="{97D8A314-22F5-4B06-8CDE-0AE49B720C4C}" type="pres">
      <dgm:prSet presAssocID="{376AC86B-0B6F-4F01-A4CD-34BA90046137}" presName="horz1" presStyleCnt="0"/>
      <dgm:spPr/>
    </dgm:pt>
    <dgm:pt modelId="{C7471932-7FD7-4405-8F52-314BE8B3490F}" type="pres">
      <dgm:prSet presAssocID="{376AC86B-0B6F-4F01-A4CD-34BA90046137}" presName="tx1" presStyleLbl="revTx" presStyleIdx="5" presStyleCnt="6"/>
      <dgm:spPr/>
    </dgm:pt>
    <dgm:pt modelId="{2C29A5AF-EA52-46C3-9FAB-4C8F9FDABFE7}" type="pres">
      <dgm:prSet presAssocID="{376AC86B-0B6F-4F01-A4CD-34BA90046137}" presName="vert1" presStyleCnt="0"/>
      <dgm:spPr/>
    </dgm:pt>
  </dgm:ptLst>
  <dgm:cxnLst>
    <dgm:cxn modelId="{66B7A60D-DE15-4EBB-81C2-EF25F61106D9}" srcId="{34E93BC5-B7A8-45DD-987E-BB6199732027}" destId="{376AC86B-0B6F-4F01-A4CD-34BA90046137}" srcOrd="5" destOrd="0" parTransId="{DA1C8B29-4B90-4319-9FD9-C8C1583EF4D5}" sibTransId="{F1DB16CF-9213-4D2D-8D7B-A069850F6115}"/>
    <dgm:cxn modelId="{D3B1F00F-BE00-4F1A-A8D4-0D1FF581E31F}" srcId="{34E93BC5-B7A8-45DD-987E-BB6199732027}" destId="{5CBFC367-695F-403E-8F32-7C1D808D5372}" srcOrd="0" destOrd="0" parTransId="{B5D44074-6157-4BBB-BC71-A6CD259D612B}" sibTransId="{D0A4703D-3F20-4AD8-89E3-FD04E2EDFDE0}"/>
    <dgm:cxn modelId="{DE2AE326-721D-4470-A5BC-D3E1DC87BDC4}" type="presOf" srcId="{7B11E755-DC0D-40B9-99C3-8FDC41BFEC59}" destId="{AF977D7B-60FA-44E3-823D-BAD22CDFCADB}" srcOrd="0" destOrd="0" presId="urn:microsoft.com/office/officeart/2008/layout/LinedList"/>
    <dgm:cxn modelId="{757F3928-FAAD-432E-8173-C54A281D84CA}" type="presOf" srcId="{6421E628-EF1A-42E5-B82E-EBECECDFE325}" destId="{0413C9A2-95F4-40E6-BCDF-EC9CF3AB3C0E}" srcOrd="0" destOrd="0" presId="urn:microsoft.com/office/officeart/2008/layout/LinedList"/>
    <dgm:cxn modelId="{1138762E-5675-4944-9F99-F849B8788CE8}" srcId="{34E93BC5-B7A8-45DD-987E-BB6199732027}" destId="{262C59B3-A469-4406-B0F5-25DAE69531F3}" srcOrd="2" destOrd="0" parTransId="{7DA652F4-13FA-409D-9F54-791471DC7886}" sibTransId="{D969394C-8F3A-480A-BF76-4720F8E56211}"/>
    <dgm:cxn modelId="{D8C6666A-0130-4FB0-B020-B20E0CEF8F44}" type="presOf" srcId="{262C59B3-A469-4406-B0F5-25DAE69531F3}" destId="{994E0E82-A5B4-42F7-ADAC-7675943FCC54}" srcOrd="0" destOrd="0" presId="urn:microsoft.com/office/officeart/2008/layout/LinedList"/>
    <dgm:cxn modelId="{E351D574-BA91-4BF2-8BD3-04759CB84C90}" type="presOf" srcId="{C2622ADB-7465-4BFC-BBD3-94896099EA83}" destId="{206D73E5-2C49-4E2E-B79D-CB461E0D0AFE}" srcOrd="0" destOrd="0" presId="urn:microsoft.com/office/officeart/2008/layout/LinedList"/>
    <dgm:cxn modelId="{9DA572A2-818D-4212-B026-0C20A52DD9FC}" type="presOf" srcId="{376AC86B-0B6F-4F01-A4CD-34BA90046137}" destId="{C7471932-7FD7-4405-8F52-314BE8B3490F}" srcOrd="0" destOrd="0" presId="urn:microsoft.com/office/officeart/2008/layout/LinedList"/>
    <dgm:cxn modelId="{AE12BDB5-5F0A-484F-AC2F-74C15E0730D2}" srcId="{34E93BC5-B7A8-45DD-987E-BB6199732027}" destId="{7B11E755-DC0D-40B9-99C3-8FDC41BFEC59}" srcOrd="3" destOrd="0" parTransId="{6F31206C-3701-4C6D-BF99-288731527313}" sibTransId="{EB3C81B9-3E29-4A85-A275-ED628156C453}"/>
    <dgm:cxn modelId="{FB7F4EB9-A6A6-4045-86A5-0D9A50B12377}" type="presOf" srcId="{34E93BC5-B7A8-45DD-987E-BB6199732027}" destId="{E2713BDE-7D3C-4C03-85D4-3066B32CB763}" srcOrd="0" destOrd="0" presId="urn:microsoft.com/office/officeart/2008/layout/LinedList"/>
    <dgm:cxn modelId="{87ECA0B9-C5A0-4701-8AA9-78C369220D33}" srcId="{34E93BC5-B7A8-45DD-987E-BB6199732027}" destId="{C2622ADB-7465-4BFC-BBD3-94896099EA83}" srcOrd="1" destOrd="0" parTransId="{E9BB4D94-BD36-4F1C-8767-4BC29B095102}" sibTransId="{F98D1F57-E9D8-4274-AA2D-45E9C96462FC}"/>
    <dgm:cxn modelId="{1672E7C7-568C-4F9C-A7E3-C3E37BA242CA}" srcId="{34E93BC5-B7A8-45DD-987E-BB6199732027}" destId="{6421E628-EF1A-42E5-B82E-EBECECDFE325}" srcOrd="4" destOrd="0" parTransId="{5D263E8E-B971-46EC-B31B-4052EE9FDAD1}" sibTransId="{B44C28BE-54E1-4BE2-A4CE-2E86B58F6002}"/>
    <dgm:cxn modelId="{C38147DC-4430-412E-9476-CB955751E24E}" type="presOf" srcId="{5CBFC367-695F-403E-8F32-7C1D808D5372}" destId="{E01AF62D-AD6F-4B3E-A40C-954272D0423E}" srcOrd="0" destOrd="0" presId="urn:microsoft.com/office/officeart/2008/layout/LinedList"/>
    <dgm:cxn modelId="{4FBCFDE3-B91B-49E6-A252-4BE6621969C0}" type="presParOf" srcId="{E2713BDE-7D3C-4C03-85D4-3066B32CB763}" destId="{B0514D26-4BA8-4BFD-A968-FFB7A8612C74}" srcOrd="0" destOrd="0" presId="urn:microsoft.com/office/officeart/2008/layout/LinedList"/>
    <dgm:cxn modelId="{A31D33A5-F359-4D81-B0B3-6308AC78C167}" type="presParOf" srcId="{E2713BDE-7D3C-4C03-85D4-3066B32CB763}" destId="{13F75058-0736-482B-B1E7-4B1408BADE43}" srcOrd="1" destOrd="0" presId="urn:microsoft.com/office/officeart/2008/layout/LinedList"/>
    <dgm:cxn modelId="{B14E178E-53B2-4AEE-826D-62B53A1CD658}" type="presParOf" srcId="{13F75058-0736-482B-B1E7-4B1408BADE43}" destId="{E01AF62D-AD6F-4B3E-A40C-954272D0423E}" srcOrd="0" destOrd="0" presId="urn:microsoft.com/office/officeart/2008/layout/LinedList"/>
    <dgm:cxn modelId="{0DD157AF-F159-44BD-8956-B22812D07341}" type="presParOf" srcId="{13F75058-0736-482B-B1E7-4B1408BADE43}" destId="{C00B3071-EBE0-41B4-8A01-988231EBC14E}" srcOrd="1" destOrd="0" presId="urn:microsoft.com/office/officeart/2008/layout/LinedList"/>
    <dgm:cxn modelId="{96B7F442-B65F-496D-90E3-FC2DC5A8ED21}" type="presParOf" srcId="{E2713BDE-7D3C-4C03-85D4-3066B32CB763}" destId="{057392D0-D681-4C51-BC5C-DF7C83DD242D}" srcOrd="2" destOrd="0" presId="urn:microsoft.com/office/officeart/2008/layout/LinedList"/>
    <dgm:cxn modelId="{30AABFFA-485F-4A47-8987-2DA9FEAD2868}" type="presParOf" srcId="{E2713BDE-7D3C-4C03-85D4-3066B32CB763}" destId="{2CD750E5-43AD-4406-B17E-D808F61191DD}" srcOrd="3" destOrd="0" presId="urn:microsoft.com/office/officeart/2008/layout/LinedList"/>
    <dgm:cxn modelId="{D2B0B444-5FBF-416F-8E43-FC0CF2BD752D}" type="presParOf" srcId="{2CD750E5-43AD-4406-B17E-D808F61191DD}" destId="{206D73E5-2C49-4E2E-B79D-CB461E0D0AFE}" srcOrd="0" destOrd="0" presId="urn:microsoft.com/office/officeart/2008/layout/LinedList"/>
    <dgm:cxn modelId="{18119CA0-31F3-45D4-9237-3E6CECC054C6}" type="presParOf" srcId="{2CD750E5-43AD-4406-B17E-D808F61191DD}" destId="{F8F2EDEE-EB1B-4734-981D-E25AA4551CD9}" srcOrd="1" destOrd="0" presId="urn:microsoft.com/office/officeart/2008/layout/LinedList"/>
    <dgm:cxn modelId="{87A9FD8F-390F-479D-BD76-95547D726A41}" type="presParOf" srcId="{E2713BDE-7D3C-4C03-85D4-3066B32CB763}" destId="{2C8A6592-C5DC-4AFA-84A8-1BF7B81B29CE}" srcOrd="4" destOrd="0" presId="urn:microsoft.com/office/officeart/2008/layout/LinedList"/>
    <dgm:cxn modelId="{5B960559-D32A-4E66-80B3-F559014D7E7F}" type="presParOf" srcId="{E2713BDE-7D3C-4C03-85D4-3066B32CB763}" destId="{6F89DF0A-051A-47A8-BE2B-81A049E38140}" srcOrd="5" destOrd="0" presId="urn:microsoft.com/office/officeart/2008/layout/LinedList"/>
    <dgm:cxn modelId="{27C5098F-6620-4427-8403-1A08775006B8}" type="presParOf" srcId="{6F89DF0A-051A-47A8-BE2B-81A049E38140}" destId="{994E0E82-A5B4-42F7-ADAC-7675943FCC54}" srcOrd="0" destOrd="0" presId="urn:microsoft.com/office/officeart/2008/layout/LinedList"/>
    <dgm:cxn modelId="{83E0BF4A-5CA2-4EAE-8D5A-E04D5A2AF515}" type="presParOf" srcId="{6F89DF0A-051A-47A8-BE2B-81A049E38140}" destId="{5D5F8022-2899-4DC5-9E54-0B31CD2CC6CF}" srcOrd="1" destOrd="0" presId="urn:microsoft.com/office/officeart/2008/layout/LinedList"/>
    <dgm:cxn modelId="{028949BC-0B3B-441A-A37E-798722A21B2C}" type="presParOf" srcId="{E2713BDE-7D3C-4C03-85D4-3066B32CB763}" destId="{2D922EC2-E216-48B0-AC72-DA56DFC0C074}" srcOrd="6" destOrd="0" presId="urn:microsoft.com/office/officeart/2008/layout/LinedList"/>
    <dgm:cxn modelId="{50144CA8-B54A-46F9-90A0-AADBBF8F6F8E}" type="presParOf" srcId="{E2713BDE-7D3C-4C03-85D4-3066B32CB763}" destId="{168FC34A-732B-42C3-9858-67D7A93D6359}" srcOrd="7" destOrd="0" presId="urn:microsoft.com/office/officeart/2008/layout/LinedList"/>
    <dgm:cxn modelId="{14B5C362-BF18-4DA6-AD0F-AF0FA5A5399E}" type="presParOf" srcId="{168FC34A-732B-42C3-9858-67D7A93D6359}" destId="{AF977D7B-60FA-44E3-823D-BAD22CDFCADB}" srcOrd="0" destOrd="0" presId="urn:microsoft.com/office/officeart/2008/layout/LinedList"/>
    <dgm:cxn modelId="{DB9517E0-78E9-4AFD-9272-0D4390297166}" type="presParOf" srcId="{168FC34A-732B-42C3-9858-67D7A93D6359}" destId="{7BFEEDBC-3EB2-4C24-A8B1-E46A8FDAE444}" srcOrd="1" destOrd="0" presId="urn:microsoft.com/office/officeart/2008/layout/LinedList"/>
    <dgm:cxn modelId="{5AD68B5E-FCA8-4DF1-B7C5-3476A850BAF0}" type="presParOf" srcId="{E2713BDE-7D3C-4C03-85D4-3066B32CB763}" destId="{592B861A-2FEE-42C2-89D5-0C73ACB55582}" srcOrd="8" destOrd="0" presId="urn:microsoft.com/office/officeart/2008/layout/LinedList"/>
    <dgm:cxn modelId="{C36FAAA2-FC37-4767-8BD9-1409BEC2F676}" type="presParOf" srcId="{E2713BDE-7D3C-4C03-85D4-3066B32CB763}" destId="{51454542-1BAE-4928-A28D-727D6A1DA0AC}" srcOrd="9" destOrd="0" presId="urn:microsoft.com/office/officeart/2008/layout/LinedList"/>
    <dgm:cxn modelId="{E56F33FB-D7DD-4928-A186-CC2FDDBCF4C0}" type="presParOf" srcId="{51454542-1BAE-4928-A28D-727D6A1DA0AC}" destId="{0413C9A2-95F4-40E6-BCDF-EC9CF3AB3C0E}" srcOrd="0" destOrd="0" presId="urn:microsoft.com/office/officeart/2008/layout/LinedList"/>
    <dgm:cxn modelId="{9C6AA73C-11A8-4077-A5CA-992D70ACFF5A}" type="presParOf" srcId="{51454542-1BAE-4928-A28D-727D6A1DA0AC}" destId="{C5377EDE-707E-4D10-8471-7BB0D5ED9AF9}" srcOrd="1" destOrd="0" presId="urn:microsoft.com/office/officeart/2008/layout/LinedList"/>
    <dgm:cxn modelId="{54ED2B3B-2C4A-4B20-A91C-957C1B9BBC71}" type="presParOf" srcId="{E2713BDE-7D3C-4C03-85D4-3066B32CB763}" destId="{B1AD838C-8628-47D1-9E3C-4E69A59DF925}" srcOrd="10" destOrd="0" presId="urn:microsoft.com/office/officeart/2008/layout/LinedList"/>
    <dgm:cxn modelId="{786D558B-9949-41A3-B425-5E691ACF7C72}" type="presParOf" srcId="{E2713BDE-7D3C-4C03-85D4-3066B32CB763}" destId="{97D8A314-22F5-4B06-8CDE-0AE49B720C4C}" srcOrd="11" destOrd="0" presId="urn:microsoft.com/office/officeart/2008/layout/LinedList"/>
    <dgm:cxn modelId="{07BF535C-BADC-4FDD-93F2-EB5F8F4A31A8}" type="presParOf" srcId="{97D8A314-22F5-4B06-8CDE-0AE49B720C4C}" destId="{C7471932-7FD7-4405-8F52-314BE8B3490F}" srcOrd="0" destOrd="0" presId="urn:microsoft.com/office/officeart/2008/layout/LinedList"/>
    <dgm:cxn modelId="{12A4CE6B-A087-438F-A89B-AF966325C7AF}" type="presParOf" srcId="{97D8A314-22F5-4B06-8CDE-0AE49B720C4C}" destId="{2C29A5AF-EA52-46C3-9FAB-4C8F9FDABF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FE69A-21AF-487C-AD16-17D21AA14B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672704-B254-46E6-B57A-4643B961131D}">
      <dgm:prSet custT="1"/>
      <dgm:spPr/>
      <dgm:t>
        <a:bodyPr/>
        <a:lstStyle/>
        <a:p>
          <a:pPr>
            <a:lnSpc>
              <a:spcPct val="90000"/>
            </a:lnSpc>
            <a:buNone/>
          </a:pPr>
          <a:r>
            <a:rPr lang="en-US" sz="2800" b="1" i="0" baseline="0" dirty="0">
              <a:latin typeface="Arial" panose="020B0604020202020204" pitchFamily="34" charset="0"/>
              <a:cs typeface="Arial" panose="020B0604020202020204" pitchFamily="34" charset="0"/>
            </a:rPr>
            <a:t>The information gathered for the report led to the following proposals being brought forward:</a:t>
          </a:r>
          <a:endParaRPr lang="en-US" sz="2800" dirty="0">
            <a:latin typeface="Arial" panose="020B0604020202020204" pitchFamily="34" charset="0"/>
            <a:cs typeface="Arial" panose="020B0604020202020204" pitchFamily="34" charset="0"/>
          </a:endParaRPr>
        </a:p>
      </dgm:t>
    </dgm:pt>
    <dgm:pt modelId="{BE6E71B8-F2ED-41D1-A53C-2FF7AD756405}" type="parTrans" cxnId="{81CFBC1B-0FAF-4BDA-A157-286CA987F83A}">
      <dgm:prSet/>
      <dgm:spPr/>
      <dgm:t>
        <a:bodyPr/>
        <a:lstStyle/>
        <a:p>
          <a:endParaRPr lang="en-US"/>
        </a:p>
      </dgm:t>
    </dgm:pt>
    <dgm:pt modelId="{4A64337E-5869-471B-8359-97A475FFC63E}" type="sibTrans" cxnId="{81CFBC1B-0FAF-4BDA-A157-286CA987F83A}">
      <dgm:prSet/>
      <dgm:spPr/>
      <dgm:t>
        <a:bodyPr/>
        <a:lstStyle/>
        <a:p>
          <a:endParaRPr lang="en-US"/>
        </a:p>
      </dgm:t>
    </dgm:pt>
    <dgm:pt modelId="{C7234568-33BB-4F02-9576-D58FC59A3A35}">
      <dgm:prSet custT="1"/>
      <dgm:spPr/>
      <dgm:t>
        <a:bodyPr/>
        <a:lstStyle/>
        <a:p>
          <a:pPr>
            <a:lnSpc>
              <a:spcPct val="100000"/>
            </a:lnSpc>
            <a:buFont typeface="Wingdings" panose="05000000000000000000" pitchFamily="2" charset="2"/>
            <a:buChar char="ü"/>
          </a:pPr>
          <a:r>
            <a:rPr lang="en-US" sz="2800" b="1" i="0" baseline="0" dirty="0">
              <a:latin typeface="Arial" panose="020B0604020202020204" pitchFamily="34" charset="0"/>
              <a:cs typeface="Arial" panose="020B0604020202020204" pitchFamily="34" charset="0"/>
            </a:rPr>
            <a:t>To introduce legislation to extend those WSP schemes that were due to end on 31 March 2025 to 31 March 2028.</a:t>
          </a:r>
          <a:endParaRPr lang="en-US" sz="2800" dirty="0">
            <a:latin typeface="Arial" panose="020B0604020202020204" pitchFamily="34" charset="0"/>
            <a:cs typeface="Arial" panose="020B0604020202020204" pitchFamily="34" charset="0"/>
          </a:endParaRPr>
        </a:p>
      </dgm:t>
    </dgm:pt>
    <dgm:pt modelId="{0113005F-937F-4BED-8121-74E9157F08E6}" type="parTrans" cxnId="{3F2BB289-52FA-414C-8AB2-AB96466EE19B}">
      <dgm:prSet/>
      <dgm:spPr/>
      <dgm:t>
        <a:bodyPr/>
        <a:lstStyle/>
        <a:p>
          <a:endParaRPr lang="en-US"/>
        </a:p>
      </dgm:t>
    </dgm:pt>
    <dgm:pt modelId="{3FC84A93-6D00-42E6-9DC4-EAC7C195CB04}" type="sibTrans" cxnId="{3F2BB289-52FA-414C-8AB2-AB96466EE19B}">
      <dgm:prSet/>
      <dgm:spPr/>
      <dgm:t>
        <a:bodyPr/>
        <a:lstStyle/>
        <a:p>
          <a:endParaRPr lang="en-US"/>
        </a:p>
      </dgm:t>
    </dgm:pt>
    <dgm:pt modelId="{F7BAB14D-1161-4C42-BD99-F7B33CBA04F9}">
      <dgm:prSet custT="1"/>
      <dgm:spPr/>
      <dgm:t>
        <a:bodyPr/>
        <a:lstStyle/>
        <a:p>
          <a:pPr>
            <a:lnSpc>
              <a:spcPct val="100000"/>
            </a:lnSpc>
            <a:buFont typeface="Wingdings" panose="05000000000000000000" pitchFamily="2" charset="2"/>
            <a:buChar char="ü"/>
          </a:pPr>
          <a:r>
            <a:rPr lang="en-US" sz="2800" b="1" i="0" baseline="0" dirty="0">
              <a:latin typeface="Arial" panose="020B0604020202020204" pitchFamily="34" charset="0"/>
              <a:cs typeface="Arial" panose="020B0604020202020204" pitchFamily="34" charset="0"/>
            </a:rPr>
            <a:t>To introduce legislation to ensure that WSP mitigation continues as it currently is for both the Benefit Cap and the Social Sector Size Criteria, without the re-introduction of scenarios when exclusions to mitigation may result.</a:t>
          </a:r>
          <a:endParaRPr lang="en-US" sz="2800" dirty="0">
            <a:latin typeface="Arial" panose="020B0604020202020204" pitchFamily="34" charset="0"/>
            <a:cs typeface="Arial" panose="020B0604020202020204" pitchFamily="34" charset="0"/>
          </a:endParaRPr>
        </a:p>
      </dgm:t>
    </dgm:pt>
    <dgm:pt modelId="{49BF4369-2618-46F6-AFDD-CDE588DBDA54}" type="parTrans" cxnId="{6399771B-42A1-43EE-ADC3-00E7399DE6E1}">
      <dgm:prSet/>
      <dgm:spPr/>
      <dgm:t>
        <a:bodyPr/>
        <a:lstStyle/>
        <a:p>
          <a:endParaRPr lang="en-US"/>
        </a:p>
      </dgm:t>
    </dgm:pt>
    <dgm:pt modelId="{D8932234-4E92-4877-AB85-B2349F5CF55E}" type="sibTrans" cxnId="{6399771B-42A1-43EE-ADC3-00E7399DE6E1}">
      <dgm:prSet/>
      <dgm:spPr/>
      <dgm:t>
        <a:bodyPr/>
        <a:lstStyle/>
        <a:p>
          <a:endParaRPr lang="en-US"/>
        </a:p>
      </dgm:t>
    </dgm:pt>
    <dgm:pt modelId="{1DE68CB8-B7EC-4915-9D20-7F8A6DE8FB95}" type="pres">
      <dgm:prSet presAssocID="{18EFE69A-21AF-487C-AD16-17D21AA14B39}" presName="diagram" presStyleCnt="0">
        <dgm:presLayoutVars>
          <dgm:dir/>
          <dgm:resizeHandles val="exact"/>
        </dgm:presLayoutVars>
      </dgm:prSet>
      <dgm:spPr/>
    </dgm:pt>
    <dgm:pt modelId="{6B3EDC0C-0F52-463E-9400-ABC3843E6E76}" type="pres">
      <dgm:prSet presAssocID="{1E672704-B254-46E6-B57A-4643B961131D}" presName="node" presStyleLbl="node1" presStyleIdx="0" presStyleCnt="1" custScaleX="109974">
        <dgm:presLayoutVars>
          <dgm:bulletEnabled val="1"/>
        </dgm:presLayoutVars>
      </dgm:prSet>
      <dgm:spPr/>
    </dgm:pt>
  </dgm:ptLst>
  <dgm:cxnLst>
    <dgm:cxn modelId="{6399771B-42A1-43EE-ADC3-00E7399DE6E1}" srcId="{1E672704-B254-46E6-B57A-4643B961131D}" destId="{F7BAB14D-1161-4C42-BD99-F7B33CBA04F9}" srcOrd="1" destOrd="0" parTransId="{49BF4369-2618-46F6-AFDD-CDE588DBDA54}" sibTransId="{D8932234-4E92-4877-AB85-B2349F5CF55E}"/>
    <dgm:cxn modelId="{81CFBC1B-0FAF-4BDA-A157-286CA987F83A}" srcId="{18EFE69A-21AF-487C-AD16-17D21AA14B39}" destId="{1E672704-B254-46E6-B57A-4643B961131D}" srcOrd="0" destOrd="0" parTransId="{BE6E71B8-F2ED-41D1-A53C-2FF7AD756405}" sibTransId="{4A64337E-5869-471B-8359-97A475FFC63E}"/>
    <dgm:cxn modelId="{182DC960-FBA2-400B-967F-40F35F826297}" type="presOf" srcId="{C7234568-33BB-4F02-9576-D58FC59A3A35}" destId="{6B3EDC0C-0F52-463E-9400-ABC3843E6E76}" srcOrd="0" destOrd="1" presId="urn:microsoft.com/office/officeart/2005/8/layout/default"/>
    <dgm:cxn modelId="{CCC63F5A-56C9-4110-957A-8136AE2291A0}" type="presOf" srcId="{1E672704-B254-46E6-B57A-4643B961131D}" destId="{6B3EDC0C-0F52-463E-9400-ABC3843E6E76}" srcOrd="0" destOrd="0" presId="urn:microsoft.com/office/officeart/2005/8/layout/default"/>
    <dgm:cxn modelId="{3F2BB289-52FA-414C-8AB2-AB96466EE19B}" srcId="{1E672704-B254-46E6-B57A-4643B961131D}" destId="{C7234568-33BB-4F02-9576-D58FC59A3A35}" srcOrd="0" destOrd="0" parTransId="{0113005F-937F-4BED-8121-74E9157F08E6}" sibTransId="{3FC84A93-6D00-42E6-9DC4-EAC7C195CB04}"/>
    <dgm:cxn modelId="{C359CBB1-E12D-42C9-9085-78B05178FAA3}" type="presOf" srcId="{F7BAB14D-1161-4C42-BD99-F7B33CBA04F9}" destId="{6B3EDC0C-0F52-463E-9400-ABC3843E6E76}" srcOrd="0" destOrd="2" presId="urn:microsoft.com/office/officeart/2005/8/layout/default"/>
    <dgm:cxn modelId="{C2B6CBCE-8363-4584-BDD1-6A12A829DE4A}" type="presOf" srcId="{18EFE69A-21AF-487C-AD16-17D21AA14B39}" destId="{1DE68CB8-B7EC-4915-9D20-7F8A6DE8FB95}" srcOrd="0" destOrd="0" presId="urn:microsoft.com/office/officeart/2005/8/layout/default"/>
    <dgm:cxn modelId="{D2B6EACC-FE14-4606-830F-A475FB902BA2}" type="presParOf" srcId="{1DE68CB8-B7EC-4915-9D20-7F8A6DE8FB95}" destId="{6B3EDC0C-0F52-463E-9400-ABC3843E6E76}"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FE69A-21AF-487C-AD16-17D21AA14B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672704-B254-46E6-B57A-4643B961131D}">
      <dgm:prSet custT="1"/>
      <dgm:spPr/>
      <dgm:t>
        <a:bodyPr/>
        <a:lstStyle/>
        <a:p>
          <a:pPr>
            <a:lnSpc>
              <a:spcPct val="90000"/>
            </a:lnSpc>
            <a:buNone/>
          </a:pPr>
          <a:endParaRPr lang="en-US" sz="2800" dirty="0">
            <a:latin typeface="Arial" panose="020B0604020202020204" pitchFamily="34" charset="0"/>
            <a:cs typeface="Arial" panose="020B0604020202020204" pitchFamily="34" charset="0"/>
          </a:endParaRPr>
        </a:p>
      </dgm:t>
    </dgm:pt>
    <dgm:pt modelId="{BE6E71B8-F2ED-41D1-A53C-2FF7AD756405}" type="parTrans" cxnId="{81CFBC1B-0FAF-4BDA-A157-286CA987F83A}">
      <dgm:prSet/>
      <dgm:spPr/>
      <dgm:t>
        <a:bodyPr/>
        <a:lstStyle/>
        <a:p>
          <a:endParaRPr lang="en-US"/>
        </a:p>
      </dgm:t>
    </dgm:pt>
    <dgm:pt modelId="{4A64337E-5869-471B-8359-97A475FFC63E}" type="sibTrans" cxnId="{81CFBC1B-0FAF-4BDA-A157-286CA987F83A}">
      <dgm:prSet/>
      <dgm:spPr/>
      <dgm:t>
        <a:bodyPr/>
        <a:lstStyle/>
        <a:p>
          <a:endParaRPr lang="en-US"/>
        </a:p>
      </dgm:t>
    </dgm:pt>
    <dgm:pt modelId="{5EBEA153-22D9-45F1-9E75-39A987E64CBA}">
      <dgm:prSet custT="1"/>
      <dgm:spPr/>
      <dgm:t>
        <a:bodyPr/>
        <a:lstStyle/>
        <a:p>
          <a:pPr>
            <a:lnSpc>
              <a:spcPct val="100000"/>
            </a:lnSpc>
            <a:buFont typeface="Wingdings" panose="05000000000000000000" pitchFamily="2" charset="2"/>
            <a:buChar char="ü"/>
          </a:pPr>
          <a:r>
            <a:rPr lang="en-US" sz="2800" b="1" i="0" baseline="0" dirty="0">
              <a:latin typeface="Arial" panose="020B0604020202020204" pitchFamily="34" charset="0"/>
              <a:cs typeface="Arial" panose="020B0604020202020204" pitchFamily="34" charset="0"/>
            </a:rPr>
            <a:t>To introduce legislation to provide a statutory basis for payment of WSP mitigation to those people claiming Universal Credit.</a:t>
          </a:r>
          <a:endParaRPr lang="en-US" sz="2800" dirty="0">
            <a:latin typeface="Arial" panose="020B0604020202020204" pitchFamily="34" charset="0"/>
            <a:cs typeface="Arial" panose="020B0604020202020204" pitchFamily="34" charset="0"/>
          </a:endParaRPr>
        </a:p>
      </dgm:t>
    </dgm:pt>
    <dgm:pt modelId="{0ED82814-87AB-407B-B6EF-4C58B1572ED9}" type="parTrans" cxnId="{5DC9E7FC-460B-4236-B5D6-9D493AC07358}">
      <dgm:prSet/>
      <dgm:spPr/>
      <dgm:t>
        <a:bodyPr/>
        <a:lstStyle/>
        <a:p>
          <a:endParaRPr lang="en-US"/>
        </a:p>
      </dgm:t>
    </dgm:pt>
    <dgm:pt modelId="{DADFAEAD-688B-400C-96ED-B76EDE11FDBE}" type="sibTrans" cxnId="{5DC9E7FC-460B-4236-B5D6-9D493AC07358}">
      <dgm:prSet/>
      <dgm:spPr/>
      <dgm:t>
        <a:bodyPr/>
        <a:lstStyle/>
        <a:p>
          <a:endParaRPr lang="en-US"/>
        </a:p>
      </dgm:t>
    </dgm:pt>
    <dgm:pt modelId="{75529A13-73F6-42D8-861E-AF63E9BF33A6}">
      <dgm:prSet custT="1"/>
      <dgm:spPr/>
      <dgm:t>
        <a:bodyPr/>
        <a:lstStyle/>
        <a:p>
          <a:pPr>
            <a:lnSpc>
              <a:spcPct val="100000"/>
            </a:lnSpc>
            <a:buFont typeface="Wingdings" panose="05000000000000000000" pitchFamily="2" charset="2"/>
            <a:buChar char="ü"/>
          </a:pPr>
          <a:r>
            <a:rPr lang="en-US" sz="2800" b="1" i="0" baseline="0" dirty="0">
              <a:latin typeface="Arial" panose="020B0604020202020204" pitchFamily="34" charset="0"/>
              <a:cs typeface="Arial" panose="020B0604020202020204" pitchFamily="34" charset="0"/>
            </a:rPr>
            <a:t>To consider how communications around the WSP schemes could be improved.</a:t>
          </a:r>
          <a:endParaRPr lang="en-US" sz="2800" dirty="0">
            <a:latin typeface="Arial" panose="020B0604020202020204" pitchFamily="34" charset="0"/>
            <a:cs typeface="Arial" panose="020B0604020202020204" pitchFamily="34" charset="0"/>
          </a:endParaRPr>
        </a:p>
      </dgm:t>
    </dgm:pt>
    <dgm:pt modelId="{3D99DB42-DA67-4D2A-BBEE-D6BD53B75BE2}" type="parTrans" cxnId="{6EBE4E4B-D17D-4DD9-8F6A-75879E5327A4}">
      <dgm:prSet/>
      <dgm:spPr/>
      <dgm:t>
        <a:bodyPr/>
        <a:lstStyle/>
        <a:p>
          <a:endParaRPr lang="en-US"/>
        </a:p>
      </dgm:t>
    </dgm:pt>
    <dgm:pt modelId="{E9B0EC92-ED9E-4DD9-B0CF-72DD97663C83}" type="sibTrans" cxnId="{6EBE4E4B-D17D-4DD9-8F6A-75879E5327A4}">
      <dgm:prSet/>
      <dgm:spPr/>
      <dgm:t>
        <a:bodyPr/>
        <a:lstStyle/>
        <a:p>
          <a:endParaRPr lang="en-US"/>
        </a:p>
      </dgm:t>
    </dgm:pt>
    <dgm:pt modelId="{C023B55D-9340-4151-B3B4-FA7117BDE7D1}">
      <dgm:prSet custT="1"/>
      <dgm:spPr/>
      <dgm:t>
        <a:bodyPr/>
        <a:lstStyle/>
        <a:p>
          <a:pPr>
            <a:lnSpc>
              <a:spcPct val="100000"/>
            </a:lnSpc>
            <a:buFont typeface="Wingdings" panose="05000000000000000000" pitchFamily="2" charset="2"/>
            <a:buChar char="ü"/>
          </a:pPr>
          <a:r>
            <a:rPr lang="en-US" sz="2800" b="1" i="0" baseline="0" dirty="0">
              <a:latin typeface="Arial" panose="020B0604020202020204" pitchFamily="34" charset="0"/>
              <a:cs typeface="Arial" panose="020B0604020202020204" pitchFamily="34" charset="0"/>
            </a:rPr>
            <a:t>To look at how the current operational delivery of the WSP schemes could be enhanced considering both IT and manual solutions.</a:t>
          </a:r>
          <a:endParaRPr lang="en-US" sz="2800" dirty="0">
            <a:latin typeface="Arial" panose="020B0604020202020204" pitchFamily="34" charset="0"/>
            <a:cs typeface="Arial" panose="020B0604020202020204" pitchFamily="34" charset="0"/>
          </a:endParaRPr>
        </a:p>
      </dgm:t>
    </dgm:pt>
    <dgm:pt modelId="{7AA8A1BE-48F3-4CB0-B055-6FB0AE1F0415}" type="parTrans" cxnId="{FF58B876-FE30-4DF7-B07F-A19000C583FA}">
      <dgm:prSet/>
      <dgm:spPr/>
      <dgm:t>
        <a:bodyPr/>
        <a:lstStyle/>
        <a:p>
          <a:endParaRPr lang="en-US"/>
        </a:p>
      </dgm:t>
    </dgm:pt>
    <dgm:pt modelId="{06E03098-9C52-45EA-B1EC-AE44B9B5DA07}" type="sibTrans" cxnId="{FF58B876-FE30-4DF7-B07F-A19000C583FA}">
      <dgm:prSet/>
      <dgm:spPr/>
      <dgm:t>
        <a:bodyPr/>
        <a:lstStyle/>
        <a:p>
          <a:endParaRPr lang="en-US"/>
        </a:p>
      </dgm:t>
    </dgm:pt>
    <dgm:pt modelId="{1DE68CB8-B7EC-4915-9D20-7F8A6DE8FB95}" type="pres">
      <dgm:prSet presAssocID="{18EFE69A-21AF-487C-AD16-17D21AA14B39}" presName="diagram" presStyleCnt="0">
        <dgm:presLayoutVars>
          <dgm:dir/>
          <dgm:resizeHandles val="exact"/>
        </dgm:presLayoutVars>
      </dgm:prSet>
      <dgm:spPr/>
    </dgm:pt>
    <dgm:pt modelId="{6B3EDC0C-0F52-463E-9400-ABC3843E6E76}" type="pres">
      <dgm:prSet presAssocID="{1E672704-B254-46E6-B57A-4643B961131D}" presName="node" presStyleLbl="node1" presStyleIdx="0" presStyleCnt="1" custScaleX="112499" custLinFactNeighborX="-2997" custLinFactNeighborY="-4617">
        <dgm:presLayoutVars>
          <dgm:bulletEnabled val="1"/>
        </dgm:presLayoutVars>
      </dgm:prSet>
      <dgm:spPr/>
    </dgm:pt>
  </dgm:ptLst>
  <dgm:cxnLst>
    <dgm:cxn modelId="{81CFBC1B-0FAF-4BDA-A157-286CA987F83A}" srcId="{18EFE69A-21AF-487C-AD16-17D21AA14B39}" destId="{1E672704-B254-46E6-B57A-4643B961131D}" srcOrd="0" destOrd="0" parTransId="{BE6E71B8-F2ED-41D1-A53C-2FF7AD756405}" sibTransId="{4A64337E-5869-471B-8359-97A475FFC63E}"/>
    <dgm:cxn modelId="{E924F85B-900C-4F16-B439-756058DC4003}" type="presOf" srcId="{75529A13-73F6-42D8-861E-AF63E9BF33A6}" destId="{6B3EDC0C-0F52-463E-9400-ABC3843E6E76}" srcOrd="0" destOrd="2" presId="urn:microsoft.com/office/officeart/2005/8/layout/default"/>
    <dgm:cxn modelId="{6EBE4E4B-D17D-4DD9-8F6A-75879E5327A4}" srcId="{1E672704-B254-46E6-B57A-4643B961131D}" destId="{75529A13-73F6-42D8-861E-AF63E9BF33A6}" srcOrd="1" destOrd="0" parTransId="{3D99DB42-DA67-4D2A-BBEE-D6BD53B75BE2}" sibTransId="{E9B0EC92-ED9E-4DD9-B0CF-72DD97663C83}"/>
    <dgm:cxn modelId="{FF58B876-FE30-4DF7-B07F-A19000C583FA}" srcId="{1E672704-B254-46E6-B57A-4643B961131D}" destId="{C023B55D-9340-4151-B3B4-FA7117BDE7D1}" srcOrd="2" destOrd="0" parTransId="{7AA8A1BE-48F3-4CB0-B055-6FB0AE1F0415}" sibTransId="{06E03098-9C52-45EA-B1EC-AE44B9B5DA07}"/>
    <dgm:cxn modelId="{42724559-51EF-49D5-A6B5-1CC94CEC422F}" type="presOf" srcId="{5EBEA153-22D9-45F1-9E75-39A987E64CBA}" destId="{6B3EDC0C-0F52-463E-9400-ABC3843E6E76}" srcOrd="0" destOrd="1" presId="urn:microsoft.com/office/officeart/2005/8/layout/default"/>
    <dgm:cxn modelId="{CCC63F5A-56C9-4110-957A-8136AE2291A0}" type="presOf" srcId="{1E672704-B254-46E6-B57A-4643B961131D}" destId="{6B3EDC0C-0F52-463E-9400-ABC3843E6E76}" srcOrd="0" destOrd="0" presId="urn:microsoft.com/office/officeart/2005/8/layout/default"/>
    <dgm:cxn modelId="{5AC1DCCC-6AE4-4A96-8089-775716B9B0CE}" type="presOf" srcId="{C023B55D-9340-4151-B3B4-FA7117BDE7D1}" destId="{6B3EDC0C-0F52-463E-9400-ABC3843E6E76}" srcOrd="0" destOrd="3" presId="urn:microsoft.com/office/officeart/2005/8/layout/default"/>
    <dgm:cxn modelId="{C2B6CBCE-8363-4584-BDD1-6A12A829DE4A}" type="presOf" srcId="{18EFE69A-21AF-487C-AD16-17D21AA14B39}" destId="{1DE68CB8-B7EC-4915-9D20-7F8A6DE8FB95}" srcOrd="0" destOrd="0" presId="urn:microsoft.com/office/officeart/2005/8/layout/default"/>
    <dgm:cxn modelId="{5DC9E7FC-460B-4236-B5D6-9D493AC07358}" srcId="{1E672704-B254-46E6-B57A-4643B961131D}" destId="{5EBEA153-22D9-45F1-9E75-39A987E64CBA}" srcOrd="0" destOrd="0" parTransId="{0ED82814-87AB-407B-B6EF-4C58B1572ED9}" sibTransId="{DADFAEAD-688B-400C-96ED-B76EDE11FDBE}"/>
    <dgm:cxn modelId="{D2B6EACC-FE14-4606-830F-A475FB902BA2}" type="presParOf" srcId="{1DE68CB8-B7EC-4915-9D20-7F8A6DE8FB95}" destId="{6B3EDC0C-0F52-463E-9400-ABC3843E6E76}"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EC3D45-EA7D-4FDD-A8C5-D417D534275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2857912-B3C1-41F9-A327-D4B77A28AF06}">
      <dgm:prSet/>
      <dgm:spPr/>
      <dgm:t>
        <a:bodyPr/>
        <a:lstStyle/>
        <a:p>
          <a:r>
            <a:rPr lang="en-US" b="1" i="0" baseline="0"/>
            <a:t>Executive agreed the Statutory Report on 5 December 2024.</a:t>
          </a:r>
          <a:endParaRPr lang="en-US"/>
        </a:p>
      </dgm:t>
    </dgm:pt>
    <dgm:pt modelId="{7CEEEC9D-54C5-48DF-8508-B73EA796F5CE}" type="parTrans" cxnId="{C73CD668-C229-46C1-814A-ED94276E6A21}">
      <dgm:prSet/>
      <dgm:spPr/>
      <dgm:t>
        <a:bodyPr/>
        <a:lstStyle/>
        <a:p>
          <a:endParaRPr lang="en-US"/>
        </a:p>
      </dgm:t>
    </dgm:pt>
    <dgm:pt modelId="{CC8074DC-F3A9-4C6A-8BC0-5373E8D9DE54}" type="sibTrans" cxnId="{C73CD668-C229-46C1-814A-ED94276E6A21}">
      <dgm:prSet/>
      <dgm:spPr/>
      <dgm:t>
        <a:bodyPr/>
        <a:lstStyle/>
        <a:p>
          <a:endParaRPr lang="en-US"/>
        </a:p>
      </dgm:t>
    </dgm:pt>
    <dgm:pt modelId="{AF980AC2-9DC5-4A90-A5C9-B5887EBB5968}">
      <dgm:prSet/>
      <dgm:spPr/>
      <dgm:t>
        <a:bodyPr/>
        <a:lstStyle/>
        <a:p>
          <a:r>
            <a:rPr lang="en-US" b="1"/>
            <a:t>Legislation to extend the mitigation payments currently being drafted.</a:t>
          </a:r>
          <a:endParaRPr lang="en-US"/>
        </a:p>
      </dgm:t>
    </dgm:pt>
    <dgm:pt modelId="{0D58E6A6-9A38-4676-A2D0-B7A349F66E20}" type="parTrans" cxnId="{0D2D7DC5-61F7-46FA-8122-786384B4EEC8}">
      <dgm:prSet/>
      <dgm:spPr/>
      <dgm:t>
        <a:bodyPr/>
        <a:lstStyle/>
        <a:p>
          <a:endParaRPr lang="en-US"/>
        </a:p>
      </dgm:t>
    </dgm:pt>
    <dgm:pt modelId="{463E5709-FFEC-435E-B692-47EB96584BFE}" type="sibTrans" cxnId="{0D2D7DC5-61F7-46FA-8122-786384B4EEC8}">
      <dgm:prSet/>
      <dgm:spPr/>
      <dgm:t>
        <a:bodyPr/>
        <a:lstStyle/>
        <a:p>
          <a:endParaRPr lang="en-US"/>
        </a:p>
      </dgm:t>
    </dgm:pt>
    <dgm:pt modelId="{0C203CB0-F1DF-4F77-9FA5-6BC5B9E6A92E}">
      <dgm:prSet/>
      <dgm:spPr/>
      <dgm:t>
        <a:bodyPr/>
        <a:lstStyle/>
        <a:p>
          <a:r>
            <a:rPr lang="en-US" b="1" dirty="0"/>
            <a:t>Communications planned to advise </a:t>
          </a:r>
          <a:r>
            <a:rPr lang="en-US" b="1"/>
            <a:t>customers about their mitigation payments.</a:t>
          </a:r>
          <a:endParaRPr lang="en-US" dirty="0"/>
        </a:p>
      </dgm:t>
    </dgm:pt>
    <dgm:pt modelId="{504083E1-3235-4F0B-BAD7-DB99377CADA9}" type="parTrans" cxnId="{2B40565E-DE23-4A56-8C52-0B2FAE08C589}">
      <dgm:prSet/>
      <dgm:spPr/>
      <dgm:t>
        <a:bodyPr/>
        <a:lstStyle/>
        <a:p>
          <a:endParaRPr lang="en-US"/>
        </a:p>
      </dgm:t>
    </dgm:pt>
    <dgm:pt modelId="{CFCEFA4A-F6FC-40CA-B535-EC87311C651F}" type="sibTrans" cxnId="{2B40565E-DE23-4A56-8C52-0B2FAE08C589}">
      <dgm:prSet/>
      <dgm:spPr/>
      <dgm:t>
        <a:bodyPr/>
        <a:lstStyle/>
        <a:p>
          <a:endParaRPr lang="en-US"/>
        </a:p>
      </dgm:t>
    </dgm:pt>
    <dgm:pt modelId="{4AB9E745-474E-4C06-903D-44118D6279BB}" type="pres">
      <dgm:prSet presAssocID="{09EC3D45-EA7D-4FDD-A8C5-D417D534275F}" presName="Name0" presStyleCnt="0">
        <dgm:presLayoutVars>
          <dgm:dir/>
          <dgm:animLvl val="lvl"/>
          <dgm:resizeHandles val="exact"/>
        </dgm:presLayoutVars>
      </dgm:prSet>
      <dgm:spPr/>
    </dgm:pt>
    <dgm:pt modelId="{1873793A-BB68-4E2A-BCC1-B853F1A639B3}" type="pres">
      <dgm:prSet presAssocID="{0C203CB0-F1DF-4F77-9FA5-6BC5B9E6A92E}" presName="boxAndChildren" presStyleCnt="0"/>
      <dgm:spPr/>
    </dgm:pt>
    <dgm:pt modelId="{D93219C4-0BA6-4173-BD54-E969F7B9DD58}" type="pres">
      <dgm:prSet presAssocID="{0C203CB0-F1DF-4F77-9FA5-6BC5B9E6A92E}" presName="parentTextBox" presStyleLbl="node1" presStyleIdx="0" presStyleCnt="3"/>
      <dgm:spPr/>
    </dgm:pt>
    <dgm:pt modelId="{2662646D-E5B8-47BB-A3FA-5F0553036F16}" type="pres">
      <dgm:prSet presAssocID="{463E5709-FFEC-435E-B692-47EB96584BFE}" presName="sp" presStyleCnt="0"/>
      <dgm:spPr/>
    </dgm:pt>
    <dgm:pt modelId="{7513C496-0213-47CB-A91E-F2F89956DD95}" type="pres">
      <dgm:prSet presAssocID="{AF980AC2-9DC5-4A90-A5C9-B5887EBB5968}" presName="arrowAndChildren" presStyleCnt="0"/>
      <dgm:spPr/>
    </dgm:pt>
    <dgm:pt modelId="{B25A0662-1DE5-4997-9059-AECFF6245B66}" type="pres">
      <dgm:prSet presAssocID="{AF980AC2-9DC5-4A90-A5C9-B5887EBB5968}" presName="parentTextArrow" presStyleLbl="node1" presStyleIdx="1" presStyleCnt="3"/>
      <dgm:spPr/>
    </dgm:pt>
    <dgm:pt modelId="{3EACFF3E-ED61-495B-94A6-E384788E2A5E}" type="pres">
      <dgm:prSet presAssocID="{CC8074DC-F3A9-4C6A-8BC0-5373E8D9DE54}" presName="sp" presStyleCnt="0"/>
      <dgm:spPr/>
    </dgm:pt>
    <dgm:pt modelId="{272B9F48-FE07-4ED1-BCD8-767E265C56AF}" type="pres">
      <dgm:prSet presAssocID="{32857912-B3C1-41F9-A327-D4B77A28AF06}" presName="arrowAndChildren" presStyleCnt="0"/>
      <dgm:spPr/>
    </dgm:pt>
    <dgm:pt modelId="{E12EA44A-5022-4641-9911-1566EA8E7D75}" type="pres">
      <dgm:prSet presAssocID="{32857912-B3C1-41F9-A327-D4B77A28AF06}" presName="parentTextArrow" presStyleLbl="node1" presStyleIdx="2" presStyleCnt="3"/>
      <dgm:spPr/>
    </dgm:pt>
  </dgm:ptLst>
  <dgm:cxnLst>
    <dgm:cxn modelId="{A1106103-99AE-4F52-A886-CE28A653B110}" type="presOf" srcId="{AF980AC2-9DC5-4A90-A5C9-B5887EBB5968}" destId="{B25A0662-1DE5-4997-9059-AECFF6245B66}" srcOrd="0" destOrd="0" presId="urn:microsoft.com/office/officeart/2005/8/layout/process4"/>
    <dgm:cxn modelId="{3F9A3B13-C1CF-412A-80BF-BA0AA15958E2}" type="presOf" srcId="{0C203CB0-F1DF-4F77-9FA5-6BC5B9E6A92E}" destId="{D93219C4-0BA6-4173-BD54-E969F7B9DD58}" srcOrd="0" destOrd="0" presId="urn:microsoft.com/office/officeart/2005/8/layout/process4"/>
    <dgm:cxn modelId="{2B40565E-DE23-4A56-8C52-0B2FAE08C589}" srcId="{09EC3D45-EA7D-4FDD-A8C5-D417D534275F}" destId="{0C203CB0-F1DF-4F77-9FA5-6BC5B9E6A92E}" srcOrd="2" destOrd="0" parTransId="{504083E1-3235-4F0B-BAD7-DB99377CADA9}" sibTransId="{CFCEFA4A-F6FC-40CA-B535-EC87311C651F}"/>
    <dgm:cxn modelId="{28985C48-D1FC-415A-8CF6-72F0B12DA828}" type="presOf" srcId="{09EC3D45-EA7D-4FDD-A8C5-D417D534275F}" destId="{4AB9E745-474E-4C06-903D-44118D6279BB}" srcOrd="0" destOrd="0" presId="urn:microsoft.com/office/officeart/2005/8/layout/process4"/>
    <dgm:cxn modelId="{C73CD668-C229-46C1-814A-ED94276E6A21}" srcId="{09EC3D45-EA7D-4FDD-A8C5-D417D534275F}" destId="{32857912-B3C1-41F9-A327-D4B77A28AF06}" srcOrd="0" destOrd="0" parTransId="{7CEEEC9D-54C5-48DF-8508-B73EA796F5CE}" sibTransId="{CC8074DC-F3A9-4C6A-8BC0-5373E8D9DE54}"/>
    <dgm:cxn modelId="{0D2D7DC5-61F7-46FA-8122-786384B4EEC8}" srcId="{09EC3D45-EA7D-4FDD-A8C5-D417D534275F}" destId="{AF980AC2-9DC5-4A90-A5C9-B5887EBB5968}" srcOrd="1" destOrd="0" parTransId="{0D58E6A6-9A38-4676-A2D0-B7A349F66E20}" sibTransId="{463E5709-FFEC-435E-B692-47EB96584BFE}"/>
    <dgm:cxn modelId="{819831DC-2427-4D12-99F3-FF72C637AB58}" type="presOf" srcId="{32857912-B3C1-41F9-A327-D4B77A28AF06}" destId="{E12EA44A-5022-4641-9911-1566EA8E7D75}" srcOrd="0" destOrd="0" presId="urn:microsoft.com/office/officeart/2005/8/layout/process4"/>
    <dgm:cxn modelId="{730F97D5-7665-415E-A0A7-8B36124A4DFF}" type="presParOf" srcId="{4AB9E745-474E-4C06-903D-44118D6279BB}" destId="{1873793A-BB68-4E2A-BCC1-B853F1A639B3}" srcOrd="0" destOrd="0" presId="urn:microsoft.com/office/officeart/2005/8/layout/process4"/>
    <dgm:cxn modelId="{D3BC925B-9AAE-44AD-9229-C80F0930199F}" type="presParOf" srcId="{1873793A-BB68-4E2A-BCC1-B853F1A639B3}" destId="{D93219C4-0BA6-4173-BD54-E969F7B9DD58}" srcOrd="0" destOrd="0" presId="urn:microsoft.com/office/officeart/2005/8/layout/process4"/>
    <dgm:cxn modelId="{FAE21F38-547A-457A-8686-40431C39FD3B}" type="presParOf" srcId="{4AB9E745-474E-4C06-903D-44118D6279BB}" destId="{2662646D-E5B8-47BB-A3FA-5F0553036F16}" srcOrd="1" destOrd="0" presId="urn:microsoft.com/office/officeart/2005/8/layout/process4"/>
    <dgm:cxn modelId="{22207522-D402-4CC4-8502-E44FB0B93389}" type="presParOf" srcId="{4AB9E745-474E-4C06-903D-44118D6279BB}" destId="{7513C496-0213-47CB-A91E-F2F89956DD95}" srcOrd="2" destOrd="0" presId="urn:microsoft.com/office/officeart/2005/8/layout/process4"/>
    <dgm:cxn modelId="{51D7E740-7E17-43C0-93E6-DA235014F71F}" type="presParOf" srcId="{7513C496-0213-47CB-A91E-F2F89956DD95}" destId="{B25A0662-1DE5-4997-9059-AECFF6245B66}" srcOrd="0" destOrd="0" presId="urn:microsoft.com/office/officeart/2005/8/layout/process4"/>
    <dgm:cxn modelId="{BD949CD9-0293-44C8-8CA4-F9FBB6935159}" type="presParOf" srcId="{4AB9E745-474E-4C06-903D-44118D6279BB}" destId="{3EACFF3E-ED61-495B-94A6-E384788E2A5E}" srcOrd="3" destOrd="0" presId="urn:microsoft.com/office/officeart/2005/8/layout/process4"/>
    <dgm:cxn modelId="{A03B026C-951D-4102-B22F-6343BECC5CBF}" type="presParOf" srcId="{4AB9E745-474E-4C06-903D-44118D6279BB}" destId="{272B9F48-FE07-4ED1-BCD8-767E265C56AF}" srcOrd="4" destOrd="0" presId="urn:microsoft.com/office/officeart/2005/8/layout/process4"/>
    <dgm:cxn modelId="{481847A3-A47B-4774-8A87-C8E9E74D9E5F}" type="presParOf" srcId="{272B9F48-FE07-4ED1-BCD8-767E265C56AF}" destId="{E12EA44A-5022-4641-9911-1566EA8E7D7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9B26B0-7298-42FF-AD5E-E0C98E2B9D3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8CD24626-7860-414E-8D6F-DEEC521DDB8D}">
      <dgm:prSet phldrT="[Text]"/>
      <dgm:spPr/>
      <dgm:t>
        <a:bodyPr/>
        <a:lstStyle/>
        <a:p>
          <a:r>
            <a:rPr lang="en-GB" dirty="0"/>
            <a:t>The Access to Justice Foundation</a:t>
          </a:r>
        </a:p>
      </dgm:t>
    </dgm:pt>
    <dgm:pt modelId="{08DC4EC2-3CAF-4255-A18E-7577A3741E2D}" type="parTrans" cxnId="{9CCB7600-4F7B-4BB3-8A36-159E1D94896D}">
      <dgm:prSet/>
      <dgm:spPr/>
      <dgm:t>
        <a:bodyPr/>
        <a:lstStyle/>
        <a:p>
          <a:endParaRPr lang="en-GB"/>
        </a:p>
      </dgm:t>
    </dgm:pt>
    <dgm:pt modelId="{176341EB-15C4-47F9-9E50-E59E8FBB992E}" type="sibTrans" cxnId="{9CCB7600-4F7B-4BB3-8A36-159E1D94896D}">
      <dgm:prSet/>
      <dgm:spPr/>
      <dgm:t>
        <a:bodyPr/>
        <a:lstStyle/>
        <a:p>
          <a:endParaRPr lang="en-GB"/>
        </a:p>
      </dgm:t>
    </dgm:pt>
    <dgm:pt modelId="{9F54C0CA-3BFC-4221-B086-C2C6F1BEAE59}">
      <dgm:prSet phldrT="[Text]"/>
      <dgm:spPr/>
      <dgm:t>
        <a:bodyPr/>
        <a:lstStyle/>
        <a:p>
          <a:r>
            <a:rPr lang="en-US" dirty="0"/>
            <a:t>Increasing available funds</a:t>
          </a:r>
          <a:endParaRPr lang="en-GB" dirty="0"/>
        </a:p>
      </dgm:t>
    </dgm:pt>
    <dgm:pt modelId="{97B5EEAA-D90C-4D17-BFBF-F73B30CB2484}" type="parTrans" cxnId="{55F13536-2228-4EDE-A13D-673CDB53BB3A}">
      <dgm:prSet/>
      <dgm:spPr/>
      <dgm:t>
        <a:bodyPr/>
        <a:lstStyle/>
        <a:p>
          <a:endParaRPr lang="en-GB"/>
        </a:p>
      </dgm:t>
    </dgm:pt>
    <dgm:pt modelId="{B07DC84D-03F0-4986-AE3C-DB3F0C5027D6}" type="sibTrans" cxnId="{55F13536-2228-4EDE-A13D-673CDB53BB3A}">
      <dgm:prSet/>
      <dgm:spPr/>
      <dgm:t>
        <a:bodyPr/>
        <a:lstStyle/>
        <a:p>
          <a:endParaRPr lang="en-GB"/>
        </a:p>
      </dgm:t>
    </dgm:pt>
    <dgm:pt modelId="{838D8911-FE33-4E82-9660-48239FFDD4D9}">
      <dgm:prSet phldrT="[Text]"/>
      <dgm:spPr/>
      <dgm:t>
        <a:bodyPr/>
        <a:lstStyle/>
        <a:p>
          <a:r>
            <a:rPr lang="en-GB"/>
            <a:t>Effective grant making </a:t>
          </a:r>
          <a:endParaRPr lang="en-GB" dirty="0"/>
        </a:p>
      </dgm:t>
    </dgm:pt>
    <dgm:pt modelId="{88902F88-8520-4DED-B5D2-D511F867F05A}" type="parTrans" cxnId="{43AF733F-D294-4702-B4EF-5FA75A624B5B}">
      <dgm:prSet/>
      <dgm:spPr/>
      <dgm:t>
        <a:bodyPr/>
        <a:lstStyle/>
        <a:p>
          <a:endParaRPr lang="en-GB"/>
        </a:p>
      </dgm:t>
    </dgm:pt>
    <dgm:pt modelId="{B8ED7979-728A-4421-AC55-9663D6398882}" type="sibTrans" cxnId="{43AF733F-D294-4702-B4EF-5FA75A624B5B}">
      <dgm:prSet/>
      <dgm:spPr/>
      <dgm:t>
        <a:bodyPr/>
        <a:lstStyle/>
        <a:p>
          <a:endParaRPr lang="en-GB"/>
        </a:p>
      </dgm:t>
    </dgm:pt>
    <dgm:pt modelId="{1A11E9F0-7B20-4DB7-B563-F2B58EE209FD}">
      <dgm:prSet phldrT="[Text]"/>
      <dgm:spPr/>
      <dgm:t>
        <a:bodyPr/>
        <a:lstStyle/>
        <a:p>
          <a:r>
            <a:rPr lang="en-GB"/>
            <a:t>Making the case</a:t>
          </a:r>
          <a:endParaRPr lang="en-GB" dirty="0"/>
        </a:p>
      </dgm:t>
    </dgm:pt>
    <dgm:pt modelId="{8159C76D-3979-47A8-9CE6-5B3811C519A3}" type="parTrans" cxnId="{2F9A1EE5-39F5-4937-9A64-FC2F90287323}">
      <dgm:prSet/>
      <dgm:spPr/>
      <dgm:t>
        <a:bodyPr/>
        <a:lstStyle/>
        <a:p>
          <a:endParaRPr lang="en-GB"/>
        </a:p>
      </dgm:t>
    </dgm:pt>
    <dgm:pt modelId="{5CF08FE7-48D5-4EA5-BC5A-B483140B0F2A}" type="sibTrans" cxnId="{2F9A1EE5-39F5-4937-9A64-FC2F90287323}">
      <dgm:prSet/>
      <dgm:spPr/>
      <dgm:t>
        <a:bodyPr/>
        <a:lstStyle/>
        <a:p>
          <a:endParaRPr lang="en-GB"/>
        </a:p>
      </dgm:t>
    </dgm:pt>
    <dgm:pt modelId="{F2459347-D521-4831-AE66-7DF71B1A3DD1}" type="pres">
      <dgm:prSet presAssocID="{719B26B0-7298-42FF-AD5E-E0C98E2B9D3A}" presName="Name0" presStyleCnt="0">
        <dgm:presLayoutVars>
          <dgm:chMax val="1"/>
          <dgm:dir/>
          <dgm:animLvl val="ctr"/>
          <dgm:resizeHandles val="exact"/>
        </dgm:presLayoutVars>
      </dgm:prSet>
      <dgm:spPr/>
    </dgm:pt>
    <dgm:pt modelId="{28532721-062F-4FE6-86C8-AB213285A0C7}" type="pres">
      <dgm:prSet presAssocID="{8CD24626-7860-414E-8D6F-DEEC521DDB8D}" presName="centerShape" presStyleLbl="node0" presStyleIdx="0" presStyleCnt="1"/>
      <dgm:spPr/>
    </dgm:pt>
    <dgm:pt modelId="{85DFEF8D-0924-4195-98FC-02AE08104BD0}" type="pres">
      <dgm:prSet presAssocID="{9F54C0CA-3BFC-4221-B086-C2C6F1BEAE59}" presName="node" presStyleLbl="node1" presStyleIdx="0" presStyleCnt="3">
        <dgm:presLayoutVars>
          <dgm:bulletEnabled val="1"/>
        </dgm:presLayoutVars>
      </dgm:prSet>
      <dgm:spPr/>
    </dgm:pt>
    <dgm:pt modelId="{1491F003-D3B5-4CFF-B207-4F931D4EB5E0}" type="pres">
      <dgm:prSet presAssocID="{9F54C0CA-3BFC-4221-B086-C2C6F1BEAE59}" presName="dummy" presStyleCnt="0"/>
      <dgm:spPr/>
    </dgm:pt>
    <dgm:pt modelId="{EBA487E5-A45B-492C-8D4F-237836CDA195}" type="pres">
      <dgm:prSet presAssocID="{B07DC84D-03F0-4986-AE3C-DB3F0C5027D6}" presName="sibTrans" presStyleLbl="sibTrans2D1" presStyleIdx="0" presStyleCnt="3"/>
      <dgm:spPr/>
    </dgm:pt>
    <dgm:pt modelId="{137C7853-1F26-4211-9A01-E8092F41E28C}" type="pres">
      <dgm:prSet presAssocID="{838D8911-FE33-4E82-9660-48239FFDD4D9}" presName="node" presStyleLbl="node1" presStyleIdx="1" presStyleCnt="3">
        <dgm:presLayoutVars>
          <dgm:bulletEnabled val="1"/>
        </dgm:presLayoutVars>
      </dgm:prSet>
      <dgm:spPr/>
    </dgm:pt>
    <dgm:pt modelId="{C625934D-1AE4-408E-8DC8-D53566837304}" type="pres">
      <dgm:prSet presAssocID="{838D8911-FE33-4E82-9660-48239FFDD4D9}" presName="dummy" presStyleCnt="0"/>
      <dgm:spPr/>
    </dgm:pt>
    <dgm:pt modelId="{EF054D10-E312-42D5-83C9-99FF85BA6A74}" type="pres">
      <dgm:prSet presAssocID="{B8ED7979-728A-4421-AC55-9663D6398882}" presName="sibTrans" presStyleLbl="sibTrans2D1" presStyleIdx="1" presStyleCnt="3"/>
      <dgm:spPr/>
    </dgm:pt>
    <dgm:pt modelId="{47688283-0177-4923-A9A7-762F8B55A1A8}" type="pres">
      <dgm:prSet presAssocID="{1A11E9F0-7B20-4DB7-B563-F2B58EE209FD}" presName="node" presStyleLbl="node1" presStyleIdx="2" presStyleCnt="3">
        <dgm:presLayoutVars>
          <dgm:bulletEnabled val="1"/>
        </dgm:presLayoutVars>
      </dgm:prSet>
      <dgm:spPr/>
    </dgm:pt>
    <dgm:pt modelId="{8F4ED2DD-4440-4C9D-AF8D-3C3BEC9DEBCC}" type="pres">
      <dgm:prSet presAssocID="{1A11E9F0-7B20-4DB7-B563-F2B58EE209FD}" presName="dummy" presStyleCnt="0"/>
      <dgm:spPr/>
    </dgm:pt>
    <dgm:pt modelId="{32444C61-9C87-4ACE-B8AE-09BE12E96FA4}" type="pres">
      <dgm:prSet presAssocID="{5CF08FE7-48D5-4EA5-BC5A-B483140B0F2A}" presName="sibTrans" presStyleLbl="sibTrans2D1" presStyleIdx="2" presStyleCnt="3"/>
      <dgm:spPr/>
    </dgm:pt>
  </dgm:ptLst>
  <dgm:cxnLst>
    <dgm:cxn modelId="{9CCB7600-4F7B-4BB3-8A36-159E1D94896D}" srcId="{719B26B0-7298-42FF-AD5E-E0C98E2B9D3A}" destId="{8CD24626-7860-414E-8D6F-DEEC521DDB8D}" srcOrd="0" destOrd="0" parTransId="{08DC4EC2-3CAF-4255-A18E-7577A3741E2D}" sibTransId="{176341EB-15C4-47F9-9E50-E59E8FBB992E}"/>
    <dgm:cxn modelId="{163D5F10-AB80-4C7E-A550-871CCA795455}" type="presOf" srcId="{5CF08FE7-48D5-4EA5-BC5A-B483140B0F2A}" destId="{32444C61-9C87-4ACE-B8AE-09BE12E96FA4}" srcOrd="0" destOrd="0" presId="urn:microsoft.com/office/officeart/2005/8/layout/radial6"/>
    <dgm:cxn modelId="{98057816-7580-488D-8D42-E102254FAEC4}" type="presOf" srcId="{8CD24626-7860-414E-8D6F-DEEC521DDB8D}" destId="{28532721-062F-4FE6-86C8-AB213285A0C7}" srcOrd="0" destOrd="0" presId="urn:microsoft.com/office/officeart/2005/8/layout/radial6"/>
    <dgm:cxn modelId="{72E04823-4CC9-4296-8F4E-FB1BAC51B34C}" type="presOf" srcId="{B8ED7979-728A-4421-AC55-9663D6398882}" destId="{EF054D10-E312-42D5-83C9-99FF85BA6A74}" srcOrd="0" destOrd="0" presId="urn:microsoft.com/office/officeart/2005/8/layout/radial6"/>
    <dgm:cxn modelId="{09B9B731-35A6-4380-AC33-81045CA5886F}" type="presOf" srcId="{719B26B0-7298-42FF-AD5E-E0C98E2B9D3A}" destId="{F2459347-D521-4831-AE66-7DF71B1A3DD1}" srcOrd="0" destOrd="0" presId="urn:microsoft.com/office/officeart/2005/8/layout/radial6"/>
    <dgm:cxn modelId="{55F13536-2228-4EDE-A13D-673CDB53BB3A}" srcId="{8CD24626-7860-414E-8D6F-DEEC521DDB8D}" destId="{9F54C0CA-3BFC-4221-B086-C2C6F1BEAE59}" srcOrd="0" destOrd="0" parTransId="{97B5EEAA-D90C-4D17-BFBF-F73B30CB2484}" sibTransId="{B07DC84D-03F0-4986-AE3C-DB3F0C5027D6}"/>
    <dgm:cxn modelId="{43AF733F-D294-4702-B4EF-5FA75A624B5B}" srcId="{8CD24626-7860-414E-8D6F-DEEC521DDB8D}" destId="{838D8911-FE33-4E82-9660-48239FFDD4D9}" srcOrd="1" destOrd="0" parTransId="{88902F88-8520-4DED-B5D2-D511F867F05A}" sibTransId="{B8ED7979-728A-4421-AC55-9663D6398882}"/>
    <dgm:cxn modelId="{4CFB7E3F-9B3D-4B33-9985-9DFD52BC7ED1}" type="presOf" srcId="{838D8911-FE33-4E82-9660-48239FFDD4D9}" destId="{137C7853-1F26-4211-9A01-E8092F41E28C}" srcOrd="0" destOrd="0" presId="urn:microsoft.com/office/officeart/2005/8/layout/radial6"/>
    <dgm:cxn modelId="{7EE71347-FA28-4DC5-92BB-EF25AFE92B81}" type="presOf" srcId="{1A11E9F0-7B20-4DB7-B563-F2B58EE209FD}" destId="{47688283-0177-4923-A9A7-762F8B55A1A8}" srcOrd="0" destOrd="0" presId="urn:microsoft.com/office/officeart/2005/8/layout/radial6"/>
    <dgm:cxn modelId="{96D2067A-65D3-470B-81D1-1AFDEF8481C1}" type="presOf" srcId="{B07DC84D-03F0-4986-AE3C-DB3F0C5027D6}" destId="{EBA487E5-A45B-492C-8D4F-237836CDA195}" srcOrd="0" destOrd="0" presId="urn:microsoft.com/office/officeart/2005/8/layout/radial6"/>
    <dgm:cxn modelId="{BE60399E-0147-4EB2-A1A6-75C8742BD482}" type="presOf" srcId="{9F54C0CA-3BFC-4221-B086-C2C6F1BEAE59}" destId="{85DFEF8D-0924-4195-98FC-02AE08104BD0}" srcOrd="0" destOrd="0" presId="urn:microsoft.com/office/officeart/2005/8/layout/radial6"/>
    <dgm:cxn modelId="{2F9A1EE5-39F5-4937-9A64-FC2F90287323}" srcId="{8CD24626-7860-414E-8D6F-DEEC521DDB8D}" destId="{1A11E9F0-7B20-4DB7-B563-F2B58EE209FD}" srcOrd="2" destOrd="0" parTransId="{8159C76D-3979-47A8-9CE6-5B3811C519A3}" sibTransId="{5CF08FE7-48D5-4EA5-BC5A-B483140B0F2A}"/>
    <dgm:cxn modelId="{7FC83885-749C-4DFE-8A02-2CE168258222}" type="presParOf" srcId="{F2459347-D521-4831-AE66-7DF71B1A3DD1}" destId="{28532721-062F-4FE6-86C8-AB213285A0C7}" srcOrd="0" destOrd="0" presId="urn:microsoft.com/office/officeart/2005/8/layout/radial6"/>
    <dgm:cxn modelId="{572801B6-1727-4A22-8C4E-B5B80F769BAE}" type="presParOf" srcId="{F2459347-D521-4831-AE66-7DF71B1A3DD1}" destId="{85DFEF8D-0924-4195-98FC-02AE08104BD0}" srcOrd="1" destOrd="0" presId="urn:microsoft.com/office/officeart/2005/8/layout/radial6"/>
    <dgm:cxn modelId="{094A3923-5C06-4E4B-982C-86BB8C8DAA58}" type="presParOf" srcId="{F2459347-D521-4831-AE66-7DF71B1A3DD1}" destId="{1491F003-D3B5-4CFF-B207-4F931D4EB5E0}" srcOrd="2" destOrd="0" presId="urn:microsoft.com/office/officeart/2005/8/layout/radial6"/>
    <dgm:cxn modelId="{70E2127B-1D2E-46A8-8343-A7AC9CEF1BA9}" type="presParOf" srcId="{F2459347-D521-4831-AE66-7DF71B1A3DD1}" destId="{EBA487E5-A45B-492C-8D4F-237836CDA195}" srcOrd="3" destOrd="0" presId="urn:microsoft.com/office/officeart/2005/8/layout/radial6"/>
    <dgm:cxn modelId="{BE6E1AA2-8E83-4D3D-804F-97F9C26A88A6}" type="presParOf" srcId="{F2459347-D521-4831-AE66-7DF71B1A3DD1}" destId="{137C7853-1F26-4211-9A01-E8092F41E28C}" srcOrd="4" destOrd="0" presId="urn:microsoft.com/office/officeart/2005/8/layout/radial6"/>
    <dgm:cxn modelId="{5137324A-80DB-4C98-A0B1-7581F4AA1F49}" type="presParOf" srcId="{F2459347-D521-4831-AE66-7DF71B1A3DD1}" destId="{C625934D-1AE4-408E-8DC8-D53566837304}" srcOrd="5" destOrd="0" presId="urn:microsoft.com/office/officeart/2005/8/layout/radial6"/>
    <dgm:cxn modelId="{3DC4EE72-D270-4DCD-A32A-C9E92454C982}" type="presParOf" srcId="{F2459347-D521-4831-AE66-7DF71B1A3DD1}" destId="{EF054D10-E312-42D5-83C9-99FF85BA6A74}" srcOrd="6" destOrd="0" presId="urn:microsoft.com/office/officeart/2005/8/layout/radial6"/>
    <dgm:cxn modelId="{2BCD4EE0-5331-4DEF-BEA3-38F209D560FC}" type="presParOf" srcId="{F2459347-D521-4831-AE66-7DF71B1A3DD1}" destId="{47688283-0177-4923-A9A7-762F8B55A1A8}" srcOrd="7" destOrd="0" presId="urn:microsoft.com/office/officeart/2005/8/layout/radial6"/>
    <dgm:cxn modelId="{0F55A21B-8331-4E9D-8DAD-DCDB39FD7702}" type="presParOf" srcId="{F2459347-D521-4831-AE66-7DF71B1A3DD1}" destId="{8F4ED2DD-4440-4C9D-AF8D-3C3BEC9DEBCC}" srcOrd="8" destOrd="0" presId="urn:microsoft.com/office/officeart/2005/8/layout/radial6"/>
    <dgm:cxn modelId="{B28D6CE9-1537-4B98-B553-B718BCC67394}" type="presParOf" srcId="{F2459347-D521-4831-AE66-7DF71B1A3DD1}" destId="{32444C61-9C87-4ACE-B8AE-09BE12E96FA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9C3AEE-1730-4315-9937-C5DDC17A129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A5F72F-80C7-488B-A6C5-3BD47FB14721}">
      <dgm:prSet/>
      <dgm:spPr/>
      <dgm:t>
        <a:bodyPr/>
        <a:lstStyle/>
        <a:p>
          <a:pPr>
            <a:lnSpc>
              <a:spcPct val="100000"/>
            </a:lnSpc>
          </a:pPr>
          <a:r>
            <a:rPr lang="en-GB" dirty="0"/>
            <a:t>Established under s194 Legal Services Act by the legal profession</a:t>
          </a:r>
          <a:endParaRPr lang="en-US" dirty="0"/>
        </a:p>
      </dgm:t>
    </dgm:pt>
    <dgm:pt modelId="{1936D83F-4F79-4896-9068-2CD62C81D5E5}" type="parTrans" cxnId="{1E733010-6A05-4CFD-8E4D-02373DDAE77F}">
      <dgm:prSet/>
      <dgm:spPr/>
      <dgm:t>
        <a:bodyPr/>
        <a:lstStyle/>
        <a:p>
          <a:endParaRPr lang="en-US"/>
        </a:p>
      </dgm:t>
    </dgm:pt>
    <dgm:pt modelId="{FD58691F-FA86-499A-ADD9-05D7B25FE4EC}" type="sibTrans" cxnId="{1E733010-6A05-4CFD-8E4D-02373DDAE77F}">
      <dgm:prSet/>
      <dgm:spPr/>
      <dgm:t>
        <a:bodyPr/>
        <a:lstStyle/>
        <a:p>
          <a:endParaRPr lang="en-US"/>
        </a:p>
      </dgm:t>
    </dgm:pt>
    <dgm:pt modelId="{AF2C6EB6-5990-4C6B-A3B1-BB848E2D5028}">
      <dgm:prSet/>
      <dgm:spPr/>
      <dgm:t>
        <a:bodyPr/>
        <a:lstStyle/>
        <a:p>
          <a:pPr>
            <a:lnSpc>
              <a:spcPct val="100000"/>
            </a:lnSpc>
          </a:pPr>
          <a:r>
            <a:rPr lang="en-GB" dirty="0"/>
            <a:t>Pro Bono Costs Orders/ Collective actions</a:t>
          </a:r>
          <a:endParaRPr lang="en-US" dirty="0"/>
        </a:p>
      </dgm:t>
    </dgm:pt>
    <dgm:pt modelId="{ECDE371F-0E30-4BEE-B522-17E47C686255}" type="parTrans" cxnId="{21A0907B-D972-4CFF-B280-C0E8B996C2A8}">
      <dgm:prSet/>
      <dgm:spPr/>
      <dgm:t>
        <a:bodyPr/>
        <a:lstStyle/>
        <a:p>
          <a:endParaRPr lang="en-US"/>
        </a:p>
      </dgm:t>
    </dgm:pt>
    <dgm:pt modelId="{7D1C2187-A6CD-475A-B60C-76D62F7F056E}" type="sibTrans" cxnId="{21A0907B-D972-4CFF-B280-C0E8B996C2A8}">
      <dgm:prSet/>
      <dgm:spPr/>
      <dgm:t>
        <a:bodyPr/>
        <a:lstStyle/>
        <a:p>
          <a:endParaRPr lang="en-US"/>
        </a:p>
      </dgm:t>
    </dgm:pt>
    <dgm:pt modelId="{B198D645-6F9E-45DE-BC68-0731C3490133}">
      <dgm:prSet/>
      <dgm:spPr/>
      <dgm:t>
        <a:bodyPr/>
        <a:lstStyle/>
        <a:p>
          <a:pPr>
            <a:lnSpc>
              <a:spcPct val="100000"/>
            </a:lnSpc>
          </a:pPr>
          <a:r>
            <a:rPr lang="en-GB" dirty="0"/>
            <a:t>Exploring new funding models </a:t>
          </a:r>
          <a:endParaRPr lang="en-US" dirty="0"/>
        </a:p>
      </dgm:t>
    </dgm:pt>
    <dgm:pt modelId="{B705A9DD-B169-4556-B36C-2CC3D873A06F}" type="parTrans" cxnId="{66053C2C-ECE9-4EC6-B93E-28D9F9429080}">
      <dgm:prSet/>
      <dgm:spPr/>
      <dgm:t>
        <a:bodyPr/>
        <a:lstStyle/>
        <a:p>
          <a:endParaRPr lang="en-US"/>
        </a:p>
      </dgm:t>
    </dgm:pt>
    <dgm:pt modelId="{06E4D060-6F55-4D86-A833-344D7D78550A}" type="sibTrans" cxnId="{66053C2C-ECE9-4EC6-B93E-28D9F9429080}">
      <dgm:prSet/>
      <dgm:spPr/>
      <dgm:t>
        <a:bodyPr/>
        <a:lstStyle/>
        <a:p>
          <a:endParaRPr lang="en-US"/>
        </a:p>
      </dgm:t>
    </dgm:pt>
    <dgm:pt modelId="{5F3BC248-68E2-4037-92AC-D01E7DD9808E}">
      <dgm:prSet/>
      <dgm:spPr/>
      <dgm:t>
        <a:bodyPr/>
        <a:lstStyle/>
        <a:p>
          <a:pPr>
            <a:lnSpc>
              <a:spcPct val="100000"/>
            </a:lnSpc>
          </a:pPr>
          <a:r>
            <a:rPr lang="en-GB" dirty="0"/>
            <a:t>Fundraising with the legal community, philanthropic sector and governments</a:t>
          </a:r>
          <a:endParaRPr lang="en-US" dirty="0"/>
        </a:p>
      </dgm:t>
    </dgm:pt>
    <dgm:pt modelId="{E19A75EA-ABDD-4365-BDDE-632D08739D4B}" type="sibTrans" cxnId="{D39644E1-5256-461E-B837-4714BBBBC32E}">
      <dgm:prSet/>
      <dgm:spPr/>
      <dgm:t>
        <a:bodyPr/>
        <a:lstStyle/>
        <a:p>
          <a:endParaRPr lang="en-US"/>
        </a:p>
      </dgm:t>
    </dgm:pt>
    <dgm:pt modelId="{AD6EAFAC-DAD0-4B31-8E79-B805F52D6EA3}" type="parTrans" cxnId="{D39644E1-5256-461E-B837-4714BBBBC32E}">
      <dgm:prSet/>
      <dgm:spPr/>
      <dgm:t>
        <a:bodyPr/>
        <a:lstStyle/>
        <a:p>
          <a:endParaRPr lang="en-US"/>
        </a:p>
      </dgm:t>
    </dgm:pt>
    <dgm:pt modelId="{2B20FFE4-C52A-40AD-9C30-D7E9FF47E30F}" type="pres">
      <dgm:prSet presAssocID="{E89C3AEE-1730-4315-9937-C5DDC17A1296}" presName="root" presStyleCnt="0">
        <dgm:presLayoutVars>
          <dgm:dir/>
          <dgm:resizeHandles val="exact"/>
        </dgm:presLayoutVars>
      </dgm:prSet>
      <dgm:spPr/>
    </dgm:pt>
    <dgm:pt modelId="{0764BA13-4CB3-497F-A9A5-E4A32E22DAB2}" type="pres">
      <dgm:prSet presAssocID="{3BA5F72F-80C7-488B-A6C5-3BD47FB14721}" presName="compNode" presStyleCnt="0"/>
      <dgm:spPr/>
    </dgm:pt>
    <dgm:pt modelId="{536DF1D0-CBA7-4905-AB44-3169EBEEE95D}" type="pres">
      <dgm:prSet presAssocID="{3BA5F72F-80C7-488B-A6C5-3BD47FB14721}" presName="bgRect" presStyleLbl="bgShp" presStyleIdx="0" presStyleCnt="4"/>
      <dgm:spPr/>
    </dgm:pt>
    <dgm:pt modelId="{71ABC929-6DA7-4492-896D-5451BB26C37D}" type="pres">
      <dgm:prSet presAssocID="{3BA5F72F-80C7-488B-A6C5-3BD47FB147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3371776C-5E79-408E-BB64-DB518A793339}" type="pres">
      <dgm:prSet presAssocID="{3BA5F72F-80C7-488B-A6C5-3BD47FB14721}" presName="spaceRect" presStyleCnt="0"/>
      <dgm:spPr/>
    </dgm:pt>
    <dgm:pt modelId="{5E16C7F3-FE67-4C31-83CF-EB8BE4CC7B60}" type="pres">
      <dgm:prSet presAssocID="{3BA5F72F-80C7-488B-A6C5-3BD47FB14721}" presName="parTx" presStyleLbl="revTx" presStyleIdx="0" presStyleCnt="4">
        <dgm:presLayoutVars>
          <dgm:chMax val="0"/>
          <dgm:chPref val="0"/>
        </dgm:presLayoutVars>
      </dgm:prSet>
      <dgm:spPr/>
    </dgm:pt>
    <dgm:pt modelId="{461E1B81-E57D-45B3-A467-4BC6CFAE18D6}" type="pres">
      <dgm:prSet presAssocID="{FD58691F-FA86-499A-ADD9-05D7B25FE4EC}" presName="sibTrans" presStyleCnt="0"/>
      <dgm:spPr/>
    </dgm:pt>
    <dgm:pt modelId="{E5A71BAA-B7A7-4A1A-A357-7005F8B7BB53}" type="pres">
      <dgm:prSet presAssocID="{AF2C6EB6-5990-4C6B-A3B1-BB848E2D5028}" presName="compNode" presStyleCnt="0"/>
      <dgm:spPr/>
    </dgm:pt>
    <dgm:pt modelId="{12D7AE2F-28B6-4932-8A47-E5183D404CEB}" type="pres">
      <dgm:prSet presAssocID="{AF2C6EB6-5990-4C6B-A3B1-BB848E2D5028}" presName="bgRect" presStyleLbl="bgShp" presStyleIdx="1" presStyleCnt="4"/>
      <dgm:spPr/>
    </dgm:pt>
    <dgm:pt modelId="{5DDE0C36-7F82-452B-8235-636B730B1255}" type="pres">
      <dgm:prSet presAssocID="{AF2C6EB6-5990-4C6B-A3B1-BB848E2D502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Judge female with solid fill"/>
        </a:ext>
      </dgm:extLst>
    </dgm:pt>
    <dgm:pt modelId="{3F8F6695-86B0-4F85-8942-E8E16B1FEF96}" type="pres">
      <dgm:prSet presAssocID="{AF2C6EB6-5990-4C6B-A3B1-BB848E2D5028}" presName="spaceRect" presStyleCnt="0"/>
      <dgm:spPr/>
    </dgm:pt>
    <dgm:pt modelId="{18E277B3-9C53-43DF-8400-AF44D9C7E7BD}" type="pres">
      <dgm:prSet presAssocID="{AF2C6EB6-5990-4C6B-A3B1-BB848E2D5028}" presName="parTx" presStyleLbl="revTx" presStyleIdx="1" presStyleCnt="4">
        <dgm:presLayoutVars>
          <dgm:chMax val="0"/>
          <dgm:chPref val="0"/>
        </dgm:presLayoutVars>
      </dgm:prSet>
      <dgm:spPr/>
    </dgm:pt>
    <dgm:pt modelId="{0CBEEB98-F82C-424F-B431-CD12D9CE4671}" type="pres">
      <dgm:prSet presAssocID="{7D1C2187-A6CD-475A-B60C-76D62F7F056E}" presName="sibTrans" presStyleCnt="0"/>
      <dgm:spPr/>
    </dgm:pt>
    <dgm:pt modelId="{CEA10A0C-8715-4825-816B-13419AE0B532}" type="pres">
      <dgm:prSet presAssocID="{5F3BC248-68E2-4037-92AC-D01E7DD9808E}" presName="compNode" presStyleCnt="0"/>
      <dgm:spPr/>
    </dgm:pt>
    <dgm:pt modelId="{AE97B6D6-74B6-4FA0-BEA7-8E8DCA8638D0}" type="pres">
      <dgm:prSet presAssocID="{5F3BC248-68E2-4037-92AC-D01E7DD9808E}" presName="bgRect" presStyleLbl="bgShp" presStyleIdx="2" presStyleCnt="4"/>
      <dgm:spPr/>
    </dgm:pt>
    <dgm:pt modelId="{08E2F286-FF1D-4404-8EB8-2E3FDCD20315}" type="pres">
      <dgm:prSet presAssocID="{5F3BC248-68E2-4037-92AC-D01E7DD9808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5B238EC-5ED8-46CD-9123-9EDB0074007B}" type="pres">
      <dgm:prSet presAssocID="{5F3BC248-68E2-4037-92AC-D01E7DD9808E}" presName="spaceRect" presStyleCnt="0"/>
      <dgm:spPr/>
    </dgm:pt>
    <dgm:pt modelId="{3F9A0CDF-0AA0-4911-91AC-0B80516D3B2E}" type="pres">
      <dgm:prSet presAssocID="{5F3BC248-68E2-4037-92AC-D01E7DD9808E}" presName="parTx" presStyleLbl="revTx" presStyleIdx="2" presStyleCnt="4">
        <dgm:presLayoutVars>
          <dgm:chMax val="0"/>
          <dgm:chPref val="0"/>
        </dgm:presLayoutVars>
      </dgm:prSet>
      <dgm:spPr/>
    </dgm:pt>
    <dgm:pt modelId="{86AA4F78-6181-4083-BCB4-526B87E23A9E}" type="pres">
      <dgm:prSet presAssocID="{E19A75EA-ABDD-4365-BDDE-632D08739D4B}" presName="sibTrans" presStyleCnt="0"/>
      <dgm:spPr/>
    </dgm:pt>
    <dgm:pt modelId="{7AC3412A-37CB-40DA-9A18-315884764E83}" type="pres">
      <dgm:prSet presAssocID="{B198D645-6F9E-45DE-BC68-0731C3490133}" presName="compNode" presStyleCnt="0"/>
      <dgm:spPr/>
    </dgm:pt>
    <dgm:pt modelId="{066B2258-9AB7-40ED-804C-BCAA7D126F6B}" type="pres">
      <dgm:prSet presAssocID="{B198D645-6F9E-45DE-BC68-0731C3490133}" presName="bgRect" presStyleLbl="bgShp" presStyleIdx="3" presStyleCnt="4" custLinFactNeighborX="-829" custLinFactNeighborY="-5252"/>
      <dgm:spPr/>
    </dgm:pt>
    <dgm:pt modelId="{085BF14A-7540-4E24-AFD4-B4F1E2768B42}" type="pres">
      <dgm:prSet presAssocID="{B198D645-6F9E-45DE-BC68-0731C34901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D5B6783C-6379-488E-9B5C-D4D344E14486}" type="pres">
      <dgm:prSet presAssocID="{B198D645-6F9E-45DE-BC68-0731C3490133}" presName="spaceRect" presStyleCnt="0"/>
      <dgm:spPr/>
    </dgm:pt>
    <dgm:pt modelId="{7F64AF75-D9E0-4FF6-AF38-65D948756684}" type="pres">
      <dgm:prSet presAssocID="{B198D645-6F9E-45DE-BC68-0731C3490133}" presName="parTx" presStyleLbl="revTx" presStyleIdx="3" presStyleCnt="4">
        <dgm:presLayoutVars>
          <dgm:chMax val="0"/>
          <dgm:chPref val="0"/>
        </dgm:presLayoutVars>
      </dgm:prSet>
      <dgm:spPr/>
    </dgm:pt>
  </dgm:ptLst>
  <dgm:cxnLst>
    <dgm:cxn modelId="{1E733010-6A05-4CFD-8E4D-02373DDAE77F}" srcId="{E89C3AEE-1730-4315-9937-C5DDC17A1296}" destId="{3BA5F72F-80C7-488B-A6C5-3BD47FB14721}" srcOrd="0" destOrd="0" parTransId="{1936D83F-4F79-4896-9068-2CD62C81D5E5}" sibTransId="{FD58691F-FA86-499A-ADD9-05D7B25FE4EC}"/>
    <dgm:cxn modelId="{66053C2C-ECE9-4EC6-B93E-28D9F9429080}" srcId="{E89C3AEE-1730-4315-9937-C5DDC17A1296}" destId="{B198D645-6F9E-45DE-BC68-0731C3490133}" srcOrd="3" destOrd="0" parTransId="{B705A9DD-B169-4556-B36C-2CC3D873A06F}" sibTransId="{06E4D060-6F55-4D86-A833-344D7D78550A}"/>
    <dgm:cxn modelId="{21A0907B-D972-4CFF-B280-C0E8B996C2A8}" srcId="{E89C3AEE-1730-4315-9937-C5DDC17A1296}" destId="{AF2C6EB6-5990-4C6B-A3B1-BB848E2D5028}" srcOrd="1" destOrd="0" parTransId="{ECDE371F-0E30-4BEE-B522-17E47C686255}" sibTransId="{7D1C2187-A6CD-475A-B60C-76D62F7F056E}"/>
    <dgm:cxn modelId="{BA2D178D-D930-4BE8-9626-86CE192E07C2}" type="presOf" srcId="{5F3BC248-68E2-4037-92AC-D01E7DD9808E}" destId="{3F9A0CDF-0AA0-4911-91AC-0B80516D3B2E}" srcOrd="0" destOrd="0" presId="urn:microsoft.com/office/officeart/2018/2/layout/IconVerticalSolidList"/>
    <dgm:cxn modelId="{E3D44693-293D-4F61-9554-58CBAA16DA41}" type="presOf" srcId="{E89C3AEE-1730-4315-9937-C5DDC17A1296}" destId="{2B20FFE4-C52A-40AD-9C30-D7E9FF47E30F}" srcOrd="0" destOrd="0" presId="urn:microsoft.com/office/officeart/2018/2/layout/IconVerticalSolidList"/>
    <dgm:cxn modelId="{D1BF19C4-70A7-4798-B6D3-CA403C19E365}" type="presOf" srcId="{3BA5F72F-80C7-488B-A6C5-3BD47FB14721}" destId="{5E16C7F3-FE67-4C31-83CF-EB8BE4CC7B60}" srcOrd="0" destOrd="0" presId="urn:microsoft.com/office/officeart/2018/2/layout/IconVerticalSolidList"/>
    <dgm:cxn modelId="{5320E9CC-94EE-4F04-A0DA-DDF3B8F1782D}" type="presOf" srcId="{B198D645-6F9E-45DE-BC68-0731C3490133}" destId="{7F64AF75-D9E0-4FF6-AF38-65D948756684}" srcOrd="0" destOrd="0" presId="urn:microsoft.com/office/officeart/2018/2/layout/IconVerticalSolidList"/>
    <dgm:cxn modelId="{D39644E1-5256-461E-B837-4714BBBBC32E}" srcId="{E89C3AEE-1730-4315-9937-C5DDC17A1296}" destId="{5F3BC248-68E2-4037-92AC-D01E7DD9808E}" srcOrd="2" destOrd="0" parTransId="{AD6EAFAC-DAD0-4B31-8E79-B805F52D6EA3}" sibTransId="{E19A75EA-ABDD-4365-BDDE-632D08739D4B}"/>
    <dgm:cxn modelId="{E92564E9-6676-485F-81D0-FE1085618F8A}" type="presOf" srcId="{AF2C6EB6-5990-4C6B-A3B1-BB848E2D5028}" destId="{18E277B3-9C53-43DF-8400-AF44D9C7E7BD}" srcOrd="0" destOrd="0" presId="urn:microsoft.com/office/officeart/2018/2/layout/IconVerticalSolidList"/>
    <dgm:cxn modelId="{DD61518C-4868-4E80-B06C-077A3CD1D023}" type="presParOf" srcId="{2B20FFE4-C52A-40AD-9C30-D7E9FF47E30F}" destId="{0764BA13-4CB3-497F-A9A5-E4A32E22DAB2}" srcOrd="0" destOrd="0" presId="urn:microsoft.com/office/officeart/2018/2/layout/IconVerticalSolidList"/>
    <dgm:cxn modelId="{1476B538-B766-4A29-B90C-18B308C15ADB}" type="presParOf" srcId="{0764BA13-4CB3-497F-A9A5-E4A32E22DAB2}" destId="{536DF1D0-CBA7-4905-AB44-3169EBEEE95D}" srcOrd="0" destOrd="0" presId="urn:microsoft.com/office/officeart/2018/2/layout/IconVerticalSolidList"/>
    <dgm:cxn modelId="{F0C466A6-7BB3-40CF-8B9A-75A34F00C310}" type="presParOf" srcId="{0764BA13-4CB3-497F-A9A5-E4A32E22DAB2}" destId="{71ABC929-6DA7-4492-896D-5451BB26C37D}" srcOrd="1" destOrd="0" presId="urn:microsoft.com/office/officeart/2018/2/layout/IconVerticalSolidList"/>
    <dgm:cxn modelId="{99E3F0CB-AD87-42A1-8659-8D9FB6DA46C5}" type="presParOf" srcId="{0764BA13-4CB3-497F-A9A5-E4A32E22DAB2}" destId="{3371776C-5E79-408E-BB64-DB518A793339}" srcOrd="2" destOrd="0" presId="urn:microsoft.com/office/officeart/2018/2/layout/IconVerticalSolidList"/>
    <dgm:cxn modelId="{AC6998D2-F49E-408C-9C91-25A528A7F010}" type="presParOf" srcId="{0764BA13-4CB3-497F-A9A5-E4A32E22DAB2}" destId="{5E16C7F3-FE67-4C31-83CF-EB8BE4CC7B60}" srcOrd="3" destOrd="0" presId="urn:microsoft.com/office/officeart/2018/2/layout/IconVerticalSolidList"/>
    <dgm:cxn modelId="{3D7E2E5B-18BB-417D-A289-C6B29CEF8A9F}" type="presParOf" srcId="{2B20FFE4-C52A-40AD-9C30-D7E9FF47E30F}" destId="{461E1B81-E57D-45B3-A467-4BC6CFAE18D6}" srcOrd="1" destOrd="0" presId="urn:microsoft.com/office/officeart/2018/2/layout/IconVerticalSolidList"/>
    <dgm:cxn modelId="{6BF8A941-35C4-4AE1-BDC7-B78C9950FF1B}" type="presParOf" srcId="{2B20FFE4-C52A-40AD-9C30-D7E9FF47E30F}" destId="{E5A71BAA-B7A7-4A1A-A357-7005F8B7BB53}" srcOrd="2" destOrd="0" presId="urn:microsoft.com/office/officeart/2018/2/layout/IconVerticalSolidList"/>
    <dgm:cxn modelId="{2821A2CC-09BA-449D-9EAD-C8951837EB42}" type="presParOf" srcId="{E5A71BAA-B7A7-4A1A-A357-7005F8B7BB53}" destId="{12D7AE2F-28B6-4932-8A47-E5183D404CEB}" srcOrd="0" destOrd="0" presId="urn:microsoft.com/office/officeart/2018/2/layout/IconVerticalSolidList"/>
    <dgm:cxn modelId="{9AB24475-826B-45B7-99F9-F1547769B094}" type="presParOf" srcId="{E5A71BAA-B7A7-4A1A-A357-7005F8B7BB53}" destId="{5DDE0C36-7F82-452B-8235-636B730B1255}" srcOrd="1" destOrd="0" presId="urn:microsoft.com/office/officeart/2018/2/layout/IconVerticalSolidList"/>
    <dgm:cxn modelId="{DCF08037-5B09-4894-BAA1-0B1F0FBEA96A}" type="presParOf" srcId="{E5A71BAA-B7A7-4A1A-A357-7005F8B7BB53}" destId="{3F8F6695-86B0-4F85-8942-E8E16B1FEF96}" srcOrd="2" destOrd="0" presId="urn:microsoft.com/office/officeart/2018/2/layout/IconVerticalSolidList"/>
    <dgm:cxn modelId="{F72C8E0E-AE22-44E8-A61A-3D6EC95A93F6}" type="presParOf" srcId="{E5A71BAA-B7A7-4A1A-A357-7005F8B7BB53}" destId="{18E277B3-9C53-43DF-8400-AF44D9C7E7BD}" srcOrd="3" destOrd="0" presId="urn:microsoft.com/office/officeart/2018/2/layout/IconVerticalSolidList"/>
    <dgm:cxn modelId="{6D7E226E-DE90-4149-BE61-32B5007A8A26}" type="presParOf" srcId="{2B20FFE4-C52A-40AD-9C30-D7E9FF47E30F}" destId="{0CBEEB98-F82C-424F-B431-CD12D9CE4671}" srcOrd="3" destOrd="0" presId="urn:microsoft.com/office/officeart/2018/2/layout/IconVerticalSolidList"/>
    <dgm:cxn modelId="{6DA29BD0-04D1-4B7D-978A-C410FFC841DC}" type="presParOf" srcId="{2B20FFE4-C52A-40AD-9C30-D7E9FF47E30F}" destId="{CEA10A0C-8715-4825-816B-13419AE0B532}" srcOrd="4" destOrd="0" presId="urn:microsoft.com/office/officeart/2018/2/layout/IconVerticalSolidList"/>
    <dgm:cxn modelId="{3140EBFF-C1FD-48CF-8126-3CEA4074E9A5}" type="presParOf" srcId="{CEA10A0C-8715-4825-816B-13419AE0B532}" destId="{AE97B6D6-74B6-4FA0-BEA7-8E8DCA8638D0}" srcOrd="0" destOrd="0" presId="urn:microsoft.com/office/officeart/2018/2/layout/IconVerticalSolidList"/>
    <dgm:cxn modelId="{0008074F-EE10-46FF-9FD8-5BC61B182B69}" type="presParOf" srcId="{CEA10A0C-8715-4825-816B-13419AE0B532}" destId="{08E2F286-FF1D-4404-8EB8-2E3FDCD20315}" srcOrd="1" destOrd="0" presId="urn:microsoft.com/office/officeart/2018/2/layout/IconVerticalSolidList"/>
    <dgm:cxn modelId="{3A1F8852-B5FE-4BC0-96F9-07D924F05C3D}" type="presParOf" srcId="{CEA10A0C-8715-4825-816B-13419AE0B532}" destId="{85B238EC-5ED8-46CD-9123-9EDB0074007B}" srcOrd="2" destOrd="0" presId="urn:microsoft.com/office/officeart/2018/2/layout/IconVerticalSolidList"/>
    <dgm:cxn modelId="{706BCEE9-35BE-483E-BBCD-4DF8807F787D}" type="presParOf" srcId="{CEA10A0C-8715-4825-816B-13419AE0B532}" destId="{3F9A0CDF-0AA0-4911-91AC-0B80516D3B2E}" srcOrd="3" destOrd="0" presId="urn:microsoft.com/office/officeart/2018/2/layout/IconVerticalSolidList"/>
    <dgm:cxn modelId="{0F07657B-057F-4367-9008-77B6D53671A1}" type="presParOf" srcId="{2B20FFE4-C52A-40AD-9C30-D7E9FF47E30F}" destId="{86AA4F78-6181-4083-BCB4-526B87E23A9E}" srcOrd="5" destOrd="0" presId="urn:microsoft.com/office/officeart/2018/2/layout/IconVerticalSolidList"/>
    <dgm:cxn modelId="{8BC30F6C-0E0E-4B7C-A55A-033F6883DA5F}" type="presParOf" srcId="{2B20FFE4-C52A-40AD-9C30-D7E9FF47E30F}" destId="{7AC3412A-37CB-40DA-9A18-315884764E83}" srcOrd="6" destOrd="0" presId="urn:microsoft.com/office/officeart/2018/2/layout/IconVerticalSolidList"/>
    <dgm:cxn modelId="{B89C92C4-B2A8-4FF3-9CD0-0D8B74F40FAA}" type="presParOf" srcId="{7AC3412A-37CB-40DA-9A18-315884764E83}" destId="{066B2258-9AB7-40ED-804C-BCAA7D126F6B}" srcOrd="0" destOrd="0" presId="urn:microsoft.com/office/officeart/2018/2/layout/IconVerticalSolidList"/>
    <dgm:cxn modelId="{0CEA101F-0DE6-41B4-87C9-CAD80F02AD21}" type="presParOf" srcId="{7AC3412A-37CB-40DA-9A18-315884764E83}" destId="{085BF14A-7540-4E24-AFD4-B4F1E2768B42}" srcOrd="1" destOrd="0" presId="urn:microsoft.com/office/officeart/2018/2/layout/IconVerticalSolidList"/>
    <dgm:cxn modelId="{234E5891-52B7-4985-AC70-032A342AB0AD}" type="presParOf" srcId="{7AC3412A-37CB-40DA-9A18-315884764E83}" destId="{D5B6783C-6379-488E-9B5C-D4D344E14486}" srcOrd="2" destOrd="0" presId="urn:microsoft.com/office/officeart/2018/2/layout/IconVerticalSolidList"/>
    <dgm:cxn modelId="{2B35E985-1863-4BCB-BDF8-0123CCC99A9D}" type="presParOf" srcId="{7AC3412A-37CB-40DA-9A18-315884764E83}" destId="{7F64AF75-D9E0-4FF6-AF38-65D9487566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4C7C5D-4F87-4CE0-A662-9F2DBFBFAE2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5907AFF5-F9F8-4F11-A162-4B25A9D39E9C}">
      <dgm:prSet phldrT="[Text]"/>
      <dgm:spPr/>
      <dgm:t>
        <a:bodyPr/>
        <a:lstStyle/>
        <a:p>
          <a:r>
            <a:rPr lang="en-US" dirty="0"/>
            <a:t>Keeps families in their homes</a:t>
          </a:r>
          <a:endParaRPr lang="en-GB" dirty="0"/>
        </a:p>
      </dgm:t>
    </dgm:pt>
    <dgm:pt modelId="{716B63E6-7B72-40C6-A55C-FBFDA1D20F82}" type="parTrans" cxnId="{AD8068C6-BCFF-4510-8158-828F07F91CD1}">
      <dgm:prSet/>
      <dgm:spPr/>
      <dgm:t>
        <a:bodyPr/>
        <a:lstStyle/>
        <a:p>
          <a:endParaRPr lang="en-GB"/>
        </a:p>
      </dgm:t>
    </dgm:pt>
    <dgm:pt modelId="{5231097F-BDEE-462D-A172-99C4C72E598B}" type="sibTrans" cxnId="{AD8068C6-BCFF-4510-8158-828F07F91CD1}">
      <dgm:prSet/>
      <dgm:spPr/>
      <dgm:t>
        <a:bodyPr/>
        <a:lstStyle/>
        <a:p>
          <a:endParaRPr lang="en-GB"/>
        </a:p>
      </dgm:t>
    </dgm:pt>
    <dgm:pt modelId="{5C8BB172-5D05-4B60-B1A7-B71982D7EC1F}">
      <dgm:prSet phldrT="[Text]"/>
      <dgm:spPr/>
      <dgm:t>
        <a:bodyPr/>
        <a:lstStyle/>
        <a:p>
          <a:r>
            <a:rPr lang="en-GB" dirty="0"/>
            <a:t>Keeps women and children safe from domestic abuse</a:t>
          </a:r>
        </a:p>
      </dgm:t>
    </dgm:pt>
    <dgm:pt modelId="{4AF0C697-053B-4BDC-8861-F7E4413E8483}" type="parTrans" cxnId="{D8CD7D28-B82A-46EA-8467-3260BC382DC7}">
      <dgm:prSet/>
      <dgm:spPr/>
      <dgm:t>
        <a:bodyPr/>
        <a:lstStyle/>
        <a:p>
          <a:endParaRPr lang="en-GB"/>
        </a:p>
      </dgm:t>
    </dgm:pt>
    <dgm:pt modelId="{0F4F7581-8CD4-4246-85F4-543544631FA4}" type="sibTrans" cxnId="{D8CD7D28-B82A-46EA-8467-3260BC382DC7}">
      <dgm:prSet/>
      <dgm:spPr/>
      <dgm:t>
        <a:bodyPr/>
        <a:lstStyle/>
        <a:p>
          <a:endParaRPr lang="en-GB"/>
        </a:p>
      </dgm:t>
    </dgm:pt>
    <dgm:pt modelId="{71D9E1FD-F241-4F07-94BC-A8638BC01236}">
      <dgm:prSet phldrT="[Text]"/>
      <dgm:spPr/>
      <dgm:t>
        <a:bodyPr/>
        <a:lstStyle/>
        <a:p>
          <a:r>
            <a:rPr lang="en-US" dirty="0"/>
            <a:t>Helps people to rebuild their lives after fleeing war and persecution</a:t>
          </a:r>
          <a:endParaRPr lang="en-GB" dirty="0"/>
        </a:p>
      </dgm:t>
    </dgm:pt>
    <dgm:pt modelId="{797E4E86-0057-4F2F-A09E-9B504D06D2C0}" type="parTrans" cxnId="{3821C2B7-E019-4A00-88AE-B0E902A176AA}">
      <dgm:prSet/>
      <dgm:spPr/>
      <dgm:t>
        <a:bodyPr/>
        <a:lstStyle/>
        <a:p>
          <a:endParaRPr lang="en-GB"/>
        </a:p>
      </dgm:t>
    </dgm:pt>
    <dgm:pt modelId="{9E0B0C83-799E-4D6B-89C8-4971602F8235}" type="sibTrans" cxnId="{3821C2B7-E019-4A00-88AE-B0E902A176AA}">
      <dgm:prSet/>
      <dgm:spPr/>
      <dgm:t>
        <a:bodyPr/>
        <a:lstStyle/>
        <a:p>
          <a:endParaRPr lang="en-GB"/>
        </a:p>
      </dgm:t>
    </dgm:pt>
    <dgm:pt modelId="{8F3BC930-79AF-44BA-AB46-5827807546DC}">
      <dgm:prSet phldrT="[Text]"/>
      <dgm:spPr>
        <a:solidFill>
          <a:srgbClr val="00B0F0"/>
        </a:solidFill>
      </dgm:spPr>
      <dgm:t>
        <a:bodyPr/>
        <a:lstStyle/>
        <a:p>
          <a:r>
            <a:rPr lang="en-US" dirty="0"/>
            <a:t>Helps disabled people access the support they need to live independently</a:t>
          </a:r>
          <a:endParaRPr lang="en-GB" dirty="0"/>
        </a:p>
      </dgm:t>
    </dgm:pt>
    <dgm:pt modelId="{C5600B25-0C8B-415D-A343-86CA93014460}" type="parTrans" cxnId="{816CC8AF-CFF3-4178-B35E-BA87A32E8295}">
      <dgm:prSet/>
      <dgm:spPr/>
      <dgm:t>
        <a:bodyPr/>
        <a:lstStyle/>
        <a:p>
          <a:endParaRPr lang="en-GB"/>
        </a:p>
      </dgm:t>
    </dgm:pt>
    <dgm:pt modelId="{91A4AFBF-A6CD-44B5-9C7B-CCC10EA89930}" type="sibTrans" cxnId="{816CC8AF-CFF3-4178-B35E-BA87A32E8295}">
      <dgm:prSet/>
      <dgm:spPr/>
      <dgm:t>
        <a:bodyPr/>
        <a:lstStyle/>
        <a:p>
          <a:endParaRPr lang="en-GB"/>
        </a:p>
      </dgm:t>
    </dgm:pt>
    <dgm:pt modelId="{E9AE3EC9-5AC4-4ECF-A781-6CA6F5556696}">
      <dgm:prSet phldrT="[Text]"/>
      <dgm:spPr/>
      <dgm:t>
        <a:bodyPr/>
        <a:lstStyle/>
        <a:p>
          <a:r>
            <a:rPr lang="en-US" dirty="0"/>
            <a:t>Challenges unfair and discriminatory </a:t>
          </a:r>
          <a:r>
            <a:rPr lang="en-US" dirty="0" err="1"/>
            <a:t>behaviours</a:t>
          </a:r>
          <a:r>
            <a:rPr lang="en-US" dirty="0"/>
            <a:t> </a:t>
          </a:r>
          <a:endParaRPr lang="en-GB" dirty="0"/>
        </a:p>
      </dgm:t>
    </dgm:pt>
    <dgm:pt modelId="{B2F1C54A-7AB3-4878-B6DD-38E263480CF1}" type="parTrans" cxnId="{3A6B29B4-9C62-4F01-B075-4B8EB03DE135}">
      <dgm:prSet/>
      <dgm:spPr/>
      <dgm:t>
        <a:bodyPr/>
        <a:lstStyle/>
        <a:p>
          <a:endParaRPr lang="en-GB"/>
        </a:p>
      </dgm:t>
    </dgm:pt>
    <dgm:pt modelId="{66CFA036-8EB3-443D-9916-A878DD4F250A}" type="sibTrans" cxnId="{3A6B29B4-9C62-4F01-B075-4B8EB03DE135}">
      <dgm:prSet/>
      <dgm:spPr/>
      <dgm:t>
        <a:bodyPr/>
        <a:lstStyle/>
        <a:p>
          <a:endParaRPr lang="en-GB"/>
        </a:p>
      </dgm:t>
    </dgm:pt>
    <dgm:pt modelId="{F555E0F0-7227-4E15-B7CC-A9AD9AF07899}">
      <dgm:prSet phldrT="[Text]"/>
      <dgm:spPr/>
      <dgm:t>
        <a:bodyPr/>
        <a:lstStyle/>
        <a:p>
          <a:r>
            <a:rPr lang="en-GB" dirty="0"/>
            <a:t>Helps older people access the income  they are entitled to so they can eat and stay warm</a:t>
          </a:r>
        </a:p>
      </dgm:t>
    </dgm:pt>
    <dgm:pt modelId="{6601A5CA-BBBF-429C-947E-D6FFCE1FAE88}" type="parTrans" cxnId="{C3B5430C-910C-4DF0-B3B3-966B1EC78815}">
      <dgm:prSet/>
      <dgm:spPr/>
      <dgm:t>
        <a:bodyPr/>
        <a:lstStyle/>
        <a:p>
          <a:endParaRPr lang="en-GB"/>
        </a:p>
      </dgm:t>
    </dgm:pt>
    <dgm:pt modelId="{29A7082C-265F-4357-B81C-C4C34E3D585E}" type="sibTrans" cxnId="{C3B5430C-910C-4DF0-B3B3-966B1EC78815}">
      <dgm:prSet/>
      <dgm:spPr/>
      <dgm:t>
        <a:bodyPr/>
        <a:lstStyle/>
        <a:p>
          <a:endParaRPr lang="en-GB"/>
        </a:p>
      </dgm:t>
    </dgm:pt>
    <dgm:pt modelId="{97F2F926-13CA-4577-9C6A-72ED90635830}" type="pres">
      <dgm:prSet presAssocID="{804C7C5D-4F87-4CE0-A662-9F2DBFBFAE2E}" presName="diagram" presStyleCnt="0">
        <dgm:presLayoutVars>
          <dgm:dir/>
          <dgm:resizeHandles val="exact"/>
        </dgm:presLayoutVars>
      </dgm:prSet>
      <dgm:spPr/>
    </dgm:pt>
    <dgm:pt modelId="{742C9AB7-A400-43D2-9F94-0F9D048DF8F5}" type="pres">
      <dgm:prSet presAssocID="{5907AFF5-F9F8-4F11-A162-4B25A9D39E9C}" presName="node" presStyleLbl="node1" presStyleIdx="0" presStyleCnt="6">
        <dgm:presLayoutVars>
          <dgm:bulletEnabled val="1"/>
        </dgm:presLayoutVars>
      </dgm:prSet>
      <dgm:spPr/>
    </dgm:pt>
    <dgm:pt modelId="{6FA862C7-8EB6-4BFC-92CD-F2116C06620B}" type="pres">
      <dgm:prSet presAssocID="{5231097F-BDEE-462D-A172-99C4C72E598B}" presName="sibTrans" presStyleCnt="0"/>
      <dgm:spPr/>
    </dgm:pt>
    <dgm:pt modelId="{673EC812-D719-4909-A552-1141FBE77EC1}" type="pres">
      <dgm:prSet presAssocID="{5C8BB172-5D05-4B60-B1A7-B71982D7EC1F}" presName="node" presStyleLbl="node1" presStyleIdx="1" presStyleCnt="6">
        <dgm:presLayoutVars>
          <dgm:bulletEnabled val="1"/>
        </dgm:presLayoutVars>
      </dgm:prSet>
      <dgm:spPr/>
    </dgm:pt>
    <dgm:pt modelId="{AB43E6F2-B202-4268-9356-1D7BC92B8B06}" type="pres">
      <dgm:prSet presAssocID="{0F4F7581-8CD4-4246-85F4-543544631FA4}" presName="sibTrans" presStyleCnt="0"/>
      <dgm:spPr/>
    </dgm:pt>
    <dgm:pt modelId="{E6120760-B05B-44D8-AA63-E161C69E9C4D}" type="pres">
      <dgm:prSet presAssocID="{71D9E1FD-F241-4F07-94BC-A8638BC01236}" presName="node" presStyleLbl="node1" presStyleIdx="2" presStyleCnt="6">
        <dgm:presLayoutVars>
          <dgm:bulletEnabled val="1"/>
        </dgm:presLayoutVars>
      </dgm:prSet>
      <dgm:spPr/>
    </dgm:pt>
    <dgm:pt modelId="{FBF38A17-EECF-45F5-8C54-08BCF5C9B2D9}" type="pres">
      <dgm:prSet presAssocID="{9E0B0C83-799E-4D6B-89C8-4971602F8235}" presName="sibTrans" presStyleCnt="0"/>
      <dgm:spPr/>
    </dgm:pt>
    <dgm:pt modelId="{7014F624-6060-4868-9E82-A7FB46F70033}" type="pres">
      <dgm:prSet presAssocID="{8F3BC930-79AF-44BA-AB46-5827807546DC}" presName="node" presStyleLbl="node1" presStyleIdx="3" presStyleCnt="6">
        <dgm:presLayoutVars>
          <dgm:bulletEnabled val="1"/>
        </dgm:presLayoutVars>
      </dgm:prSet>
      <dgm:spPr/>
    </dgm:pt>
    <dgm:pt modelId="{A77C8EC6-F81E-40CF-9325-ECA15B641D8F}" type="pres">
      <dgm:prSet presAssocID="{91A4AFBF-A6CD-44B5-9C7B-CCC10EA89930}" presName="sibTrans" presStyleCnt="0"/>
      <dgm:spPr/>
    </dgm:pt>
    <dgm:pt modelId="{E92C5030-AD86-40E7-900C-4FB7189C0B66}" type="pres">
      <dgm:prSet presAssocID="{F555E0F0-7227-4E15-B7CC-A9AD9AF07899}" presName="node" presStyleLbl="node1" presStyleIdx="4" presStyleCnt="6">
        <dgm:presLayoutVars>
          <dgm:bulletEnabled val="1"/>
        </dgm:presLayoutVars>
      </dgm:prSet>
      <dgm:spPr/>
    </dgm:pt>
    <dgm:pt modelId="{D7B453B8-45BC-46FC-A0BA-7B359D73CF8E}" type="pres">
      <dgm:prSet presAssocID="{29A7082C-265F-4357-B81C-C4C34E3D585E}" presName="sibTrans" presStyleCnt="0"/>
      <dgm:spPr/>
    </dgm:pt>
    <dgm:pt modelId="{01E9D4B9-4886-40CE-95D4-A3099310A2F9}" type="pres">
      <dgm:prSet presAssocID="{E9AE3EC9-5AC4-4ECF-A781-6CA6F5556696}" presName="node" presStyleLbl="node1" presStyleIdx="5" presStyleCnt="6">
        <dgm:presLayoutVars>
          <dgm:bulletEnabled val="1"/>
        </dgm:presLayoutVars>
      </dgm:prSet>
      <dgm:spPr/>
    </dgm:pt>
  </dgm:ptLst>
  <dgm:cxnLst>
    <dgm:cxn modelId="{C3B5430C-910C-4DF0-B3B3-966B1EC78815}" srcId="{804C7C5D-4F87-4CE0-A662-9F2DBFBFAE2E}" destId="{F555E0F0-7227-4E15-B7CC-A9AD9AF07899}" srcOrd="4" destOrd="0" parTransId="{6601A5CA-BBBF-429C-947E-D6FFCE1FAE88}" sibTransId="{29A7082C-265F-4357-B81C-C4C34E3D585E}"/>
    <dgm:cxn modelId="{A584D319-6393-446F-B54A-85112864E730}" type="presOf" srcId="{E9AE3EC9-5AC4-4ECF-A781-6CA6F5556696}" destId="{01E9D4B9-4886-40CE-95D4-A3099310A2F9}" srcOrd="0" destOrd="0" presId="urn:microsoft.com/office/officeart/2005/8/layout/default"/>
    <dgm:cxn modelId="{D8CD7D28-B82A-46EA-8467-3260BC382DC7}" srcId="{804C7C5D-4F87-4CE0-A662-9F2DBFBFAE2E}" destId="{5C8BB172-5D05-4B60-B1A7-B71982D7EC1F}" srcOrd="1" destOrd="0" parTransId="{4AF0C697-053B-4BDC-8861-F7E4413E8483}" sibTransId="{0F4F7581-8CD4-4246-85F4-543544631FA4}"/>
    <dgm:cxn modelId="{22BB5865-6298-4774-B0EB-E4CC5D61ADAC}" type="presOf" srcId="{F555E0F0-7227-4E15-B7CC-A9AD9AF07899}" destId="{E92C5030-AD86-40E7-900C-4FB7189C0B66}" srcOrd="0" destOrd="0" presId="urn:microsoft.com/office/officeart/2005/8/layout/default"/>
    <dgm:cxn modelId="{5010894F-BD71-4619-A4C4-1902B1E2ABC5}" type="presOf" srcId="{8F3BC930-79AF-44BA-AB46-5827807546DC}" destId="{7014F624-6060-4868-9E82-A7FB46F70033}" srcOrd="0" destOrd="0" presId="urn:microsoft.com/office/officeart/2005/8/layout/default"/>
    <dgm:cxn modelId="{9488CF77-1CDC-44B7-BA87-75C80292B26D}" type="presOf" srcId="{71D9E1FD-F241-4F07-94BC-A8638BC01236}" destId="{E6120760-B05B-44D8-AA63-E161C69E9C4D}" srcOrd="0" destOrd="0" presId="urn:microsoft.com/office/officeart/2005/8/layout/default"/>
    <dgm:cxn modelId="{1ADC5597-E68E-476D-A967-E69B8D3D81BE}" type="presOf" srcId="{5C8BB172-5D05-4B60-B1A7-B71982D7EC1F}" destId="{673EC812-D719-4909-A552-1141FBE77EC1}" srcOrd="0" destOrd="0" presId="urn:microsoft.com/office/officeart/2005/8/layout/default"/>
    <dgm:cxn modelId="{C743B6A3-CF1B-4C54-88B1-7F4DB09D2531}" type="presOf" srcId="{5907AFF5-F9F8-4F11-A162-4B25A9D39E9C}" destId="{742C9AB7-A400-43D2-9F94-0F9D048DF8F5}" srcOrd="0" destOrd="0" presId="urn:microsoft.com/office/officeart/2005/8/layout/default"/>
    <dgm:cxn modelId="{816CC8AF-CFF3-4178-B35E-BA87A32E8295}" srcId="{804C7C5D-4F87-4CE0-A662-9F2DBFBFAE2E}" destId="{8F3BC930-79AF-44BA-AB46-5827807546DC}" srcOrd="3" destOrd="0" parTransId="{C5600B25-0C8B-415D-A343-86CA93014460}" sibTransId="{91A4AFBF-A6CD-44B5-9C7B-CCC10EA89930}"/>
    <dgm:cxn modelId="{3A6B29B4-9C62-4F01-B075-4B8EB03DE135}" srcId="{804C7C5D-4F87-4CE0-A662-9F2DBFBFAE2E}" destId="{E9AE3EC9-5AC4-4ECF-A781-6CA6F5556696}" srcOrd="5" destOrd="0" parTransId="{B2F1C54A-7AB3-4878-B6DD-38E263480CF1}" sibTransId="{66CFA036-8EB3-443D-9916-A878DD4F250A}"/>
    <dgm:cxn modelId="{3821C2B7-E019-4A00-88AE-B0E902A176AA}" srcId="{804C7C5D-4F87-4CE0-A662-9F2DBFBFAE2E}" destId="{71D9E1FD-F241-4F07-94BC-A8638BC01236}" srcOrd="2" destOrd="0" parTransId="{797E4E86-0057-4F2F-A09E-9B504D06D2C0}" sibTransId="{9E0B0C83-799E-4D6B-89C8-4971602F8235}"/>
    <dgm:cxn modelId="{AD8068C6-BCFF-4510-8158-828F07F91CD1}" srcId="{804C7C5D-4F87-4CE0-A662-9F2DBFBFAE2E}" destId="{5907AFF5-F9F8-4F11-A162-4B25A9D39E9C}" srcOrd="0" destOrd="0" parTransId="{716B63E6-7B72-40C6-A55C-FBFDA1D20F82}" sibTransId="{5231097F-BDEE-462D-A172-99C4C72E598B}"/>
    <dgm:cxn modelId="{0C6BCEEA-C552-48AC-9B91-04812DF97968}" type="presOf" srcId="{804C7C5D-4F87-4CE0-A662-9F2DBFBFAE2E}" destId="{97F2F926-13CA-4577-9C6A-72ED90635830}" srcOrd="0" destOrd="0" presId="urn:microsoft.com/office/officeart/2005/8/layout/default"/>
    <dgm:cxn modelId="{A81B141D-135F-454B-9A09-8006AF2616CA}" type="presParOf" srcId="{97F2F926-13CA-4577-9C6A-72ED90635830}" destId="{742C9AB7-A400-43D2-9F94-0F9D048DF8F5}" srcOrd="0" destOrd="0" presId="urn:microsoft.com/office/officeart/2005/8/layout/default"/>
    <dgm:cxn modelId="{44F57236-824F-4369-B074-3D971E6036DD}" type="presParOf" srcId="{97F2F926-13CA-4577-9C6A-72ED90635830}" destId="{6FA862C7-8EB6-4BFC-92CD-F2116C06620B}" srcOrd="1" destOrd="0" presId="urn:microsoft.com/office/officeart/2005/8/layout/default"/>
    <dgm:cxn modelId="{E670846B-5624-4C75-98EB-25735B586DD1}" type="presParOf" srcId="{97F2F926-13CA-4577-9C6A-72ED90635830}" destId="{673EC812-D719-4909-A552-1141FBE77EC1}" srcOrd="2" destOrd="0" presId="urn:microsoft.com/office/officeart/2005/8/layout/default"/>
    <dgm:cxn modelId="{AECEC689-4E2A-402B-8476-413A297E4A4B}" type="presParOf" srcId="{97F2F926-13CA-4577-9C6A-72ED90635830}" destId="{AB43E6F2-B202-4268-9356-1D7BC92B8B06}" srcOrd="3" destOrd="0" presId="urn:microsoft.com/office/officeart/2005/8/layout/default"/>
    <dgm:cxn modelId="{7E5AF75B-22F8-40A4-9D0E-6794E7B19645}" type="presParOf" srcId="{97F2F926-13CA-4577-9C6A-72ED90635830}" destId="{E6120760-B05B-44D8-AA63-E161C69E9C4D}" srcOrd="4" destOrd="0" presId="urn:microsoft.com/office/officeart/2005/8/layout/default"/>
    <dgm:cxn modelId="{A38AA192-975C-4370-BBA2-CF46FF473B87}" type="presParOf" srcId="{97F2F926-13CA-4577-9C6A-72ED90635830}" destId="{FBF38A17-EECF-45F5-8C54-08BCF5C9B2D9}" srcOrd="5" destOrd="0" presId="urn:microsoft.com/office/officeart/2005/8/layout/default"/>
    <dgm:cxn modelId="{7BFE26D0-6CAB-4896-B7AD-613A3859F7F2}" type="presParOf" srcId="{97F2F926-13CA-4577-9C6A-72ED90635830}" destId="{7014F624-6060-4868-9E82-A7FB46F70033}" srcOrd="6" destOrd="0" presId="urn:microsoft.com/office/officeart/2005/8/layout/default"/>
    <dgm:cxn modelId="{CABA6EC6-682B-40CF-980D-B4731EF4A201}" type="presParOf" srcId="{97F2F926-13CA-4577-9C6A-72ED90635830}" destId="{A77C8EC6-F81E-40CF-9325-ECA15B641D8F}" srcOrd="7" destOrd="0" presId="urn:microsoft.com/office/officeart/2005/8/layout/default"/>
    <dgm:cxn modelId="{85EEF071-C32D-47C4-909D-AA6C7555831A}" type="presParOf" srcId="{97F2F926-13CA-4577-9C6A-72ED90635830}" destId="{E92C5030-AD86-40E7-900C-4FB7189C0B66}" srcOrd="8" destOrd="0" presId="urn:microsoft.com/office/officeart/2005/8/layout/default"/>
    <dgm:cxn modelId="{43B11778-5A02-4EAC-8CF1-3D3D79487C3F}" type="presParOf" srcId="{97F2F926-13CA-4577-9C6A-72ED90635830}" destId="{D7B453B8-45BC-46FC-A0BA-7B359D73CF8E}" srcOrd="9" destOrd="0" presId="urn:microsoft.com/office/officeart/2005/8/layout/default"/>
    <dgm:cxn modelId="{06EEB1C8-93E8-4C32-84FC-443FCA7A84AA}" type="presParOf" srcId="{97F2F926-13CA-4577-9C6A-72ED90635830}" destId="{01E9D4B9-4886-40CE-95D4-A3099310A2F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D99C84-9A28-466F-8DBE-38DD1ACB490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7892E3AB-A876-4C66-842C-A549DF58A7CD}">
      <dgm:prSet/>
      <dgm:spPr/>
      <dgm:t>
        <a:bodyPr/>
        <a:lstStyle/>
        <a:p>
          <a:r>
            <a:rPr lang="en-GB" b="0" i="0"/>
            <a:t>Individuals and families accessing specialist advice services frequently present with multiples legal problems, with an average of 4.86 issues per person seeking advice.</a:t>
          </a:r>
          <a:endParaRPr lang="en-US"/>
        </a:p>
      </dgm:t>
    </dgm:pt>
    <dgm:pt modelId="{CB8407C2-8FC9-4849-AA01-CDFE789A49C4}" type="parTrans" cxnId="{F972EBC1-B020-4FFC-9BCE-9628FCA99B0C}">
      <dgm:prSet/>
      <dgm:spPr/>
      <dgm:t>
        <a:bodyPr/>
        <a:lstStyle/>
        <a:p>
          <a:endParaRPr lang="en-US"/>
        </a:p>
      </dgm:t>
    </dgm:pt>
    <dgm:pt modelId="{362428CC-1EC9-498A-A45A-BC9475AD19D7}" type="sibTrans" cxnId="{F972EBC1-B020-4FFC-9BCE-9628FCA99B0C}">
      <dgm:prSet/>
      <dgm:spPr/>
      <dgm:t>
        <a:bodyPr/>
        <a:lstStyle/>
        <a:p>
          <a:endParaRPr lang="en-US"/>
        </a:p>
      </dgm:t>
    </dgm:pt>
    <dgm:pt modelId="{2BB3AA13-A773-4D0E-A0E8-2288299E637C}">
      <dgm:prSet/>
      <dgm:spPr/>
      <dgm:t>
        <a:bodyPr/>
        <a:lstStyle/>
        <a:p>
          <a:r>
            <a:rPr lang="en-GB" b="0" i="0"/>
            <a:t>· In 2022/23, Civil Legal Aid provision was £728 million lower in real terms than it was a decade ago. Respondents reported just 8% of their funding for free legal advice provision came from Legal Aid.</a:t>
          </a:r>
          <a:endParaRPr lang="en-US"/>
        </a:p>
      </dgm:t>
    </dgm:pt>
    <dgm:pt modelId="{80CBD49E-C2B5-4481-8AB0-EF5A4422DB89}" type="parTrans" cxnId="{5B2B37AF-B005-4499-B38F-1DFE02A4B1AD}">
      <dgm:prSet/>
      <dgm:spPr/>
      <dgm:t>
        <a:bodyPr/>
        <a:lstStyle/>
        <a:p>
          <a:endParaRPr lang="en-US"/>
        </a:p>
      </dgm:t>
    </dgm:pt>
    <dgm:pt modelId="{A69F2156-E409-482B-AA10-65123E8A4D91}" type="sibTrans" cxnId="{5B2B37AF-B005-4499-B38F-1DFE02A4B1AD}">
      <dgm:prSet/>
      <dgm:spPr/>
      <dgm:t>
        <a:bodyPr/>
        <a:lstStyle/>
        <a:p>
          <a:endParaRPr lang="en-US"/>
        </a:p>
      </dgm:t>
    </dgm:pt>
    <dgm:pt modelId="{F9AF4993-419E-4DAD-A122-1BE4B0B3E112}" type="pres">
      <dgm:prSet presAssocID="{3FD99C84-9A28-466F-8DBE-38DD1ACB4901}" presName="hierChild1" presStyleCnt="0">
        <dgm:presLayoutVars>
          <dgm:chPref val="1"/>
          <dgm:dir/>
          <dgm:animOne val="branch"/>
          <dgm:animLvl val="lvl"/>
          <dgm:resizeHandles/>
        </dgm:presLayoutVars>
      </dgm:prSet>
      <dgm:spPr/>
    </dgm:pt>
    <dgm:pt modelId="{078362B7-840E-4F8E-B0D6-78884B8221AA}" type="pres">
      <dgm:prSet presAssocID="{7892E3AB-A876-4C66-842C-A549DF58A7CD}" presName="hierRoot1" presStyleCnt="0"/>
      <dgm:spPr/>
    </dgm:pt>
    <dgm:pt modelId="{E4C4D83A-5389-47B4-950B-29A02D248406}" type="pres">
      <dgm:prSet presAssocID="{7892E3AB-A876-4C66-842C-A549DF58A7CD}" presName="composite" presStyleCnt="0"/>
      <dgm:spPr/>
    </dgm:pt>
    <dgm:pt modelId="{A136DCE9-687F-4B31-850A-9DAC4BA247B4}" type="pres">
      <dgm:prSet presAssocID="{7892E3AB-A876-4C66-842C-A549DF58A7CD}" presName="background" presStyleLbl="node0" presStyleIdx="0" presStyleCnt="2"/>
      <dgm:spPr/>
    </dgm:pt>
    <dgm:pt modelId="{BCE9F47A-D6BE-48A1-A8B6-C28CDE39430A}" type="pres">
      <dgm:prSet presAssocID="{7892E3AB-A876-4C66-842C-A549DF58A7CD}" presName="text" presStyleLbl="fgAcc0" presStyleIdx="0" presStyleCnt="2">
        <dgm:presLayoutVars>
          <dgm:chPref val="3"/>
        </dgm:presLayoutVars>
      </dgm:prSet>
      <dgm:spPr/>
    </dgm:pt>
    <dgm:pt modelId="{ED9334C3-1D36-4FC8-9780-78A79F73AC0C}" type="pres">
      <dgm:prSet presAssocID="{7892E3AB-A876-4C66-842C-A549DF58A7CD}" presName="hierChild2" presStyleCnt="0"/>
      <dgm:spPr/>
    </dgm:pt>
    <dgm:pt modelId="{0C5306B0-16CF-4678-8DAC-AC2DECC7CDAC}" type="pres">
      <dgm:prSet presAssocID="{2BB3AA13-A773-4D0E-A0E8-2288299E637C}" presName="hierRoot1" presStyleCnt="0"/>
      <dgm:spPr/>
    </dgm:pt>
    <dgm:pt modelId="{A4A13EC3-FF84-4BE7-8210-9A100B9F7006}" type="pres">
      <dgm:prSet presAssocID="{2BB3AA13-A773-4D0E-A0E8-2288299E637C}" presName="composite" presStyleCnt="0"/>
      <dgm:spPr/>
    </dgm:pt>
    <dgm:pt modelId="{3FF5B3B2-68EA-4750-9758-E0B74B85C442}" type="pres">
      <dgm:prSet presAssocID="{2BB3AA13-A773-4D0E-A0E8-2288299E637C}" presName="background" presStyleLbl="node0" presStyleIdx="1" presStyleCnt="2"/>
      <dgm:spPr/>
    </dgm:pt>
    <dgm:pt modelId="{56442C0B-1EBE-4534-AD5A-D6A26C53CB10}" type="pres">
      <dgm:prSet presAssocID="{2BB3AA13-A773-4D0E-A0E8-2288299E637C}" presName="text" presStyleLbl="fgAcc0" presStyleIdx="1" presStyleCnt="2">
        <dgm:presLayoutVars>
          <dgm:chPref val="3"/>
        </dgm:presLayoutVars>
      </dgm:prSet>
      <dgm:spPr/>
    </dgm:pt>
    <dgm:pt modelId="{EB62BAC9-7EAD-4A7C-A78F-8E0DEFD8908E}" type="pres">
      <dgm:prSet presAssocID="{2BB3AA13-A773-4D0E-A0E8-2288299E637C}" presName="hierChild2" presStyleCnt="0"/>
      <dgm:spPr/>
    </dgm:pt>
  </dgm:ptLst>
  <dgm:cxnLst>
    <dgm:cxn modelId="{168B8C1D-1B8D-4DB3-B1D4-EB78C248A851}" type="presOf" srcId="{3FD99C84-9A28-466F-8DBE-38DD1ACB4901}" destId="{F9AF4993-419E-4DAD-A122-1BE4B0B3E112}" srcOrd="0" destOrd="0" presId="urn:microsoft.com/office/officeart/2005/8/layout/hierarchy1"/>
    <dgm:cxn modelId="{5724C78D-C6B0-413B-9058-B75A1B1006C0}" type="presOf" srcId="{2BB3AA13-A773-4D0E-A0E8-2288299E637C}" destId="{56442C0B-1EBE-4534-AD5A-D6A26C53CB10}" srcOrd="0" destOrd="0" presId="urn:microsoft.com/office/officeart/2005/8/layout/hierarchy1"/>
    <dgm:cxn modelId="{7DA36F99-D2EB-428F-B382-ADC2143E686F}" type="presOf" srcId="{7892E3AB-A876-4C66-842C-A549DF58A7CD}" destId="{BCE9F47A-D6BE-48A1-A8B6-C28CDE39430A}" srcOrd="0" destOrd="0" presId="urn:microsoft.com/office/officeart/2005/8/layout/hierarchy1"/>
    <dgm:cxn modelId="{5B2B37AF-B005-4499-B38F-1DFE02A4B1AD}" srcId="{3FD99C84-9A28-466F-8DBE-38DD1ACB4901}" destId="{2BB3AA13-A773-4D0E-A0E8-2288299E637C}" srcOrd="1" destOrd="0" parTransId="{80CBD49E-C2B5-4481-8AB0-EF5A4422DB89}" sibTransId="{A69F2156-E409-482B-AA10-65123E8A4D91}"/>
    <dgm:cxn modelId="{F972EBC1-B020-4FFC-9BCE-9628FCA99B0C}" srcId="{3FD99C84-9A28-466F-8DBE-38DD1ACB4901}" destId="{7892E3AB-A876-4C66-842C-A549DF58A7CD}" srcOrd="0" destOrd="0" parTransId="{CB8407C2-8FC9-4849-AA01-CDFE789A49C4}" sibTransId="{362428CC-1EC9-498A-A45A-BC9475AD19D7}"/>
    <dgm:cxn modelId="{F5867696-2CBC-4B87-B42F-8AFBFBD08775}" type="presParOf" srcId="{F9AF4993-419E-4DAD-A122-1BE4B0B3E112}" destId="{078362B7-840E-4F8E-B0D6-78884B8221AA}" srcOrd="0" destOrd="0" presId="urn:microsoft.com/office/officeart/2005/8/layout/hierarchy1"/>
    <dgm:cxn modelId="{3409F9E4-16D4-4CB6-942B-AC33D5D58109}" type="presParOf" srcId="{078362B7-840E-4F8E-B0D6-78884B8221AA}" destId="{E4C4D83A-5389-47B4-950B-29A02D248406}" srcOrd="0" destOrd="0" presId="urn:microsoft.com/office/officeart/2005/8/layout/hierarchy1"/>
    <dgm:cxn modelId="{E5C088CE-B971-4877-81FE-018DEDBDD278}" type="presParOf" srcId="{E4C4D83A-5389-47B4-950B-29A02D248406}" destId="{A136DCE9-687F-4B31-850A-9DAC4BA247B4}" srcOrd="0" destOrd="0" presId="urn:microsoft.com/office/officeart/2005/8/layout/hierarchy1"/>
    <dgm:cxn modelId="{44BAD701-D167-410D-AC42-06CDA3F7E857}" type="presParOf" srcId="{E4C4D83A-5389-47B4-950B-29A02D248406}" destId="{BCE9F47A-D6BE-48A1-A8B6-C28CDE39430A}" srcOrd="1" destOrd="0" presId="urn:microsoft.com/office/officeart/2005/8/layout/hierarchy1"/>
    <dgm:cxn modelId="{7EE25BA3-AAD0-4CC3-AC3E-A42EBD1C4F3C}" type="presParOf" srcId="{078362B7-840E-4F8E-B0D6-78884B8221AA}" destId="{ED9334C3-1D36-4FC8-9780-78A79F73AC0C}" srcOrd="1" destOrd="0" presId="urn:microsoft.com/office/officeart/2005/8/layout/hierarchy1"/>
    <dgm:cxn modelId="{D5A5AAE1-D2B7-46D2-8EA0-05F6844BBD6D}" type="presParOf" srcId="{F9AF4993-419E-4DAD-A122-1BE4B0B3E112}" destId="{0C5306B0-16CF-4678-8DAC-AC2DECC7CDAC}" srcOrd="1" destOrd="0" presId="urn:microsoft.com/office/officeart/2005/8/layout/hierarchy1"/>
    <dgm:cxn modelId="{FCE298B1-5514-49EB-97DA-D90BAFFA1E62}" type="presParOf" srcId="{0C5306B0-16CF-4678-8DAC-AC2DECC7CDAC}" destId="{A4A13EC3-FF84-4BE7-8210-9A100B9F7006}" srcOrd="0" destOrd="0" presId="urn:microsoft.com/office/officeart/2005/8/layout/hierarchy1"/>
    <dgm:cxn modelId="{CC09C5BF-9E8F-4AB7-8472-2EBBEC977BB7}" type="presParOf" srcId="{A4A13EC3-FF84-4BE7-8210-9A100B9F7006}" destId="{3FF5B3B2-68EA-4750-9758-E0B74B85C442}" srcOrd="0" destOrd="0" presId="urn:microsoft.com/office/officeart/2005/8/layout/hierarchy1"/>
    <dgm:cxn modelId="{D7FD1C78-61DF-4D67-ACF4-B5CE8C2C71AE}" type="presParOf" srcId="{A4A13EC3-FF84-4BE7-8210-9A100B9F7006}" destId="{56442C0B-1EBE-4534-AD5A-D6A26C53CB10}" srcOrd="1" destOrd="0" presId="urn:microsoft.com/office/officeart/2005/8/layout/hierarchy1"/>
    <dgm:cxn modelId="{565D7A47-2273-40B1-A29E-FCE0C9C2D9C5}" type="presParOf" srcId="{0C5306B0-16CF-4678-8DAC-AC2DECC7CDAC}" destId="{EB62BAC9-7EAD-4A7C-A78F-8E0DEFD890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074335-F270-415F-9FA5-975F31FD206C}"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E972AA4A-C2E8-4E35-8E39-41A26ECCC9FC}">
      <dgm:prSet/>
      <dgm:spPr/>
      <dgm:t>
        <a:bodyPr/>
        <a:lstStyle/>
        <a:p>
          <a:pPr>
            <a:lnSpc>
              <a:spcPct val="100000"/>
            </a:lnSpc>
          </a:pPr>
          <a:r>
            <a:rPr lang="en-GB" b="0" i="0"/>
            <a:t>o Research showed average savings of £9,100 per case or ~£4.5bn for every 500k people</a:t>
          </a:r>
          <a:endParaRPr lang="en-US"/>
        </a:p>
      </dgm:t>
    </dgm:pt>
    <dgm:pt modelId="{1BA82B70-012C-4AD3-BFCF-5E7DDBC64C7D}" type="parTrans" cxnId="{FC788378-FC84-4493-93B6-7470AB433901}">
      <dgm:prSet/>
      <dgm:spPr/>
      <dgm:t>
        <a:bodyPr/>
        <a:lstStyle/>
        <a:p>
          <a:endParaRPr lang="en-US"/>
        </a:p>
      </dgm:t>
    </dgm:pt>
    <dgm:pt modelId="{42E9D9B4-AB60-488F-BF79-F225EEA502FA}" type="sibTrans" cxnId="{FC788378-FC84-4493-93B6-7470AB433901}">
      <dgm:prSet/>
      <dgm:spPr/>
      <dgm:t>
        <a:bodyPr/>
        <a:lstStyle/>
        <a:p>
          <a:pPr>
            <a:lnSpc>
              <a:spcPct val="100000"/>
            </a:lnSpc>
          </a:pPr>
          <a:endParaRPr lang="en-US"/>
        </a:p>
      </dgm:t>
    </dgm:pt>
    <dgm:pt modelId="{93D8D636-4437-4B16-B408-8B0F8A58BA7F}">
      <dgm:prSet/>
      <dgm:spPr/>
      <dgm:t>
        <a:bodyPr/>
        <a:lstStyle/>
        <a:p>
          <a:pPr>
            <a:lnSpc>
              <a:spcPct val="100000"/>
            </a:lnSpc>
          </a:pPr>
          <a:r>
            <a:rPr lang="en-GB" b="0" i="0"/>
            <a:t>o For each person who receives advice, 0.39 additional household members become employable. Advising 100,000 clients could lead to 38,900 more people entering the workforce, generating approximately £81 million in income tax and National Insurance contributions.</a:t>
          </a:r>
          <a:endParaRPr lang="en-US"/>
        </a:p>
      </dgm:t>
    </dgm:pt>
    <dgm:pt modelId="{E4062EE5-5513-4E5F-96EB-CD582B734210}" type="parTrans" cxnId="{A1024DFE-5548-459E-872D-BDC89F1D7C41}">
      <dgm:prSet/>
      <dgm:spPr/>
      <dgm:t>
        <a:bodyPr/>
        <a:lstStyle/>
        <a:p>
          <a:endParaRPr lang="en-US"/>
        </a:p>
      </dgm:t>
    </dgm:pt>
    <dgm:pt modelId="{402865DC-4B08-4C26-B9FD-4CB6AED09243}" type="sibTrans" cxnId="{A1024DFE-5548-459E-872D-BDC89F1D7C41}">
      <dgm:prSet/>
      <dgm:spPr/>
      <dgm:t>
        <a:bodyPr/>
        <a:lstStyle/>
        <a:p>
          <a:pPr>
            <a:lnSpc>
              <a:spcPct val="100000"/>
            </a:lnSpc>
          </a:pPr>
          <a:endParaRPr lang="en-US"/>
        </a:p>
      </dgm:t>
    </dgm:pt>
    <dgm:pt modelId="{AF38C6AE-D9CF-466F-8817-C287D4AEE585}">
      <dgm:prSet/>
      <dgm:spPr/>
      <dgm:t>
        <a:bodyPr/>
        <a:lstStyle/>
        <a:p>
          <a:pPr>
            <a:lnSpc>
              <a:spcPct val="100000"/>
            </a:lnSpc>
          </a:pPr>
          <a:r>
            <a:rPr lang="en-GB" b="0" i="0"/>
            <a:t>o People with access to free specialist legal advice are projected to spend 1.6 fewer years in crisis compared to those without access.</a:t>
          </a:r>
          <a:endParaRPr lang="en-US"/>
        </a:p>
      </dgm:t>
    </dgm:pt>
    <dgm:pt modelId="{E4CA57DF-C2BB-4118-8BEA-76E7128E3965}" type="parTrans" cxnId="{9D0E521F-E28F-4BE1-B6BA-84051B730191}">
      <dgm:prSet/>
      <dgm:spPr/>
      <dgm:t>
        <a:bodyPr/>
        <a:lstStyle/>
        <a:p>
          <a:endParaRPr lang="en-US"/>
        </a:p>
      </dgm:t>
    </dgm:pt>
    <dgm:pt modelId="{38A49425-0BFA-4A9A-9C8D-7B6EBC3C69F1}" type="sibTrans" cxnId="{9D0E521F-E28F-4BE1-B6BA-84051B730191}">
      <dgm:prSet/>
      <dgm:spPr/>
      <dgm:t>
        <a:bodyPr/>
        <a:lstStyle/>
        <a:p>
          <a:pPr>
            <a:lnSpc>
              <a:spcPct val="100000"/>
            </a:lnSpc>
          </a:pPr>
          <a:endParaRPr lang="en-US"/>
        </a:p>
      </dgm:t>
    </dgm:pt>
    <dgm:pt modelId="{D83E3ED2-8819-4780-AB67-8D55CF13E8AA}">
      <dgm:prSet/>
      <dgm:spPr/>
      <dgm:t>
        <a:bodyPr/>
        <a:lstStyle/>
        <a:p>
          <a:pPr>
            <a:lnSpc>
              <a:spcPct val="100000"/>
            </a:lnSpc>
          </a:pPr>
          <a:r>
            <a:rPr lang="en-GB" b="0" i="0"/>
            <a:t>o Advising 100,000 clients could lead to 38,900 more people entering the workforce, generating approximately £81 million in income tax and National Insurance contributions</a:t>
          </a:r>
          <a:endParaRPr lang="en-US"/>
        </a:p>
      </dgm:t>
    </dgm:pt>
    <dgm:pt modelId="{F42F5884-0B69-467F-BD5F-8F3846FB0FD3}" type="parTrans" cxnId="{F7854870-F415-471A-BD2A-9548F67A862E}">
      <dgm:prSet/>
      <dgm:spPr/>
      <dgm:t>
        <a:bodyPr/>
        <a:lstStyle/>
        <a:p>
          <a:endParaRPr lang="en-US"/>
        </a:p>
      </dgm:t>
    </dgm:pt>
    <dgm:pt modelId="{080C9B8D-3080-4E02-979D-FE08AF969DE3}" type="sibTrans" cxnId="{F7854870-F415-471A-BD2A-9548F67A862E}">
      <dgm:prSet/>
      <dgm:spPr/>
      <dgm:t>
        <a:bodyPr/>
        <a:lstStyle/>
        <a:p>
          <a:endParaRPr lang="en-US"/>
        </a:p>
      </dgm:t>
    </dgm:pt>
    <dgm:pt modelId="{CB35049D-403E-45E0-9EBA-6C3A2E3D8B7C}" type="pres">
      <dgm:prSet presAssocID="{DE074335-F270-415F-9FA5-975F31FD206C}" presName="root" presStyleCnt="0">
        <dgm:presLayoutVars>
          <dgm:dir/>
          <dgm:resizeHandles val="exact"/>
        </dgm:presLayoutVars>
      </dgm:prSet>
      <dgm:spPr/>
    </dgm:pt>
    <dgm:pt modelId="{D699F9CA-FE2E-45A3-9A56-C1A21C046E3A}" type="pres">
      <dgm:prSet presAssocID="{DE074335-F270-415F-9FA5-975F31FD206C}" presName="container" presStyleCnt="0">
        <dgm:presLayoutVars>
          <dgm:dir/>
          <dgm:resizeHandles val="exact"/>
        </dgm:presLayoutVars>
      </dgm:prSet>
      <dgm:spPr/>
    </dgm:pt>
    <dgm:pt modelId="{FBF1066E-6EF3-45DB-A38C-6CAE502E1CE3}" type="pres">
      <dgm:prSet presAssocID="{E972AA4A-C2E8-4E35-8E39-41A26ECCC9FC}" presName="compNode" presStyleCnt="0"/>
      <dgm:spPr/>
    </dgm:pt>
    <dgm:pt modelId="{EAADDB79-3ED1-46BF-A2EB-0B5A5204C058}" type="pres">
      <dgm:prSet presAssocID="{E972AA4A-C2E8-4E35-8E39-41A26ECCC9FC}" presName="iconBgRect" presStyleLbl="bgShp" presStyleIdx="0" presStyleCnt="4"/>
      <dgm:spPr/>
    </dgm:pt>
    <dgm:pt modelId="{53AACE76-D55C-4C8A-86AA-47184095CD09}" type="pres">
      <dgm:prSet presAssocID="{E972AA4A-C2E8-4E35-8E39-41A26ECCC9F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298012D-FF0C-4CA8-AFB0-682F29FA08D1}" type="pres">
      <dgm:prSet presAssocID="{E972AA4A-C2E8-4E35-8E39-41A26ECCC9FC}" presName="spaceRect" presStyleCnt="0"/>
      <dgm:spPr/>
    </dgm:pt>
    <dgm:pt modelId="{1C9811BE-3985-4394-9ED3-320C849707A1}" type="pres">
      <dgm:prSet presAssocID="{E972AA4A-C2E8-4E35-8E39-41A26ECCC9FC}" presName="textRect" presStyleLbl="revTx" presStyleIdx="0" presStyleCnt="4">
        <dgm:presLayoutVars>
          <dgm:chMax val="1"/>
          <dgm:chPref val="1"/>
        </dgm:presLayoutVars>
      </dgm:prSet>
      <dgm:spPr/>
    </dgm:pt>
    <dgm:pt modelId="{D316DCD9-7AAD-42DE-A0F0-54A673C81987}" type="pres">
      <dgm:prSet presAssocID="{42E9D9B4-AB60-488F-BF79-F225EEA502FA}" presName="sibTrans" presStyleLbl="sibTrans2D1" presStyleIdx="0" presStyleCnt="0"/>
      <dgm:spPr/>
    </dgm:pt>
    <dgm:pt modelId="{B0EB77AB-1420-4759-8294-C893EEB514AE}" type="pres">
      <dgm:prSet presAssocID="{93D8D636-4437-4B16-B408-8B0F8A58BA7F}" presName="compNode" presStyleCnt="0"/>
      <dgm:spPr/>
    </dgm:pt>
    <dgm:pt modelId="{7E4D6BD8-2044-4124-9D3F-330105E521AC}" type="pres">
      <dgm:prSet presAssocID="{93D8D636-4437-4B16-B408-8B0F8A58BA7F}" presName="iconBgRect" presStyleLbl="bgShp" presStyleIdx="1" presStyleCnt="4"/>
      <dgm:spPr/>
    </dgm:pt>
    <dgm:pt modelId="{85ED8CFB-0F67-466C-82A4-8516F5F2EAEC}" type="pres">
      <dgm:prSet presAssocID="{93D8D636-4437-4B16-B408-8B0F8A58BA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CAFEF054-0087-4AF8-9FE6-614C307B264C}" type="pres">
      <dgm:prSet presAssocID="{93D8D636-4437-4B16-B408-8B0F8A58BA7F}" presName="spaceRect" presStyleCnt="0"/>
      <dgm:spPr/>
    </dgm:pt>
    <dgm:pt modelId="{244B03DC-892A-4EFD-B0B3-4AE539C498DA}" type="pres">
      <dgm:prSet presAssocID="{93D8D636-4437-4B16-B408-8B0F8A58BA7F}" presName="textRect" presStyleLbl="revTx" presStyleIdx="1" presStyleCnt="4">
        <dgm:presLayoutVars>
          <dgm:chMax val="1"/>
          <dgm:chPref val="1"/>
        </dgm:presLayoutVars>
      </dgm:prSet>
      <dgm:spPr/>
    </dgm:pt>
    <dgm:pt modelId="{3FD31532-5E75-482E-ACD2-14737C54135F}" type="pres">
      <dgm:prSet presAssocID="{402865DC-4B08-4C26-B9FD-4CB6AED09243}" presName="sibTrans" presStyleLbl="sibTrans2D1" presStyleIdx="0" presStyleCnt="0"/>
      <dgm:spPr/>
    </dgm:pt>
    <dgm:pt modelId="{C336F84A-30B2-4435-81D4-F74F5B319A73}" type="pres">
      <dgm:prSet presAssocID="{AF38C6AE-D9CF-466F-8817-C287D4AEE585}" presName="compNode" presStyleCnt="0"/>
      <dgm:spPr/>
    </dgm:pt>
    <dgm:pt modelId="{B8A8A5E1-9639-4118-A79C-5F1E3F4C3077}" type="pres">
      <dgm:prSet presAssocID="{AF38C6AE-D9CF-466F-8817-C287D4AEE585}" presName="iconBgRect" presStyleLbl="bgShp" presStyleIdx="2" presStyleCnt="4"/>
      <dgm:spPr/>
    </dgm:pt>
    <dgm:pt modelId="{88987EA1-A732-4E24-ABAE-5DC2C44A8E4E}" type="pres">
      <dgm:prSet presAssocID="{AF38C6AE-D9CF-466F-8817-C287D4AEE5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7A04409-6D8E-421C-B11A-DEAD64952B4E}" type="pres">
      <dgm:prSet presAssocID="{AF38C6AE-D9CF-466F-8817-C287D4AEE585}" presName="spaceRect" presStyleCnt="0"/>
      <dgm:spPr/>
    </dgm:pt>
    <dgm:pt modelId="{B9487ED5-6401-43A0-96E7-7986D9935254}" type="pres">
      <dgm:prSet presAssocID="{AF38C6AE-D9CF-466F-8817-C287D4AEE585}" presName="textRect" presStyleLbl="revTx" presStyleIdx="2" presStyleCnt="4">
        <dgm:presLayoutVars>
          <dgm:chMax val="1"/>
          <dgm:chPref val="1"/>
        </dgm:presLayoutVars>
      </dgm:prSet>
      <dgm:spPr/>
    </dgm:pt>
    <dgm:pt modelId="{FF3948B8-11EA-45B7-BBDA-182948A78138}" type="pres">
      <dgm:prSet presAssocID="{38A49425-0BFA-4A9A-9C8D-7B6EBC3C69F1}" presName="sibTrans" presStyleLbl="sibTrans2D1" presStyleIdx="0" presStyleCnt="0"/>
      <dgm:spPr/>
    </dgm:pt>
    <dgm:pt modelId="{BA44918F-E432-40F4-B8C3-4BDCA4711213}" type="pres">
      <dgm:prSet presAssocID="{D83E3ED2-8819-4780-AB67-8D55CF13E8AA}" presName="compNode" presStyleCnt="0"/>
      <dgm:spPr/>
    </dgm:pt>
    <dgm:pt modelId="{10406E89-76CA-4B35-8F58-993591E8D44D}" type="pres">
      <dgm:prSet presAssocID="{D83E3ED2-8819-4780-AB67-8D55CF13E8AA}" presName="iconBgRect" presStyleLbl="bgShp" presStyleIdx="3" presStyleCnt="4"/>
      <dgm:spPr/>
    </dgm:pt>
    <dgm:pt modelId="{2EE9E9D6-01FB-490C-9E61-276167B2F5AD}" type="pres">
      <dgm:prSet presAssocID="{D83E3ED2-8819-4780-AB67-8D55CF13E8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BFDCFD45-DCBA-4500-B261-B387453118B9}" type="pres">
      <dgm:prSet presAssocID="{D83E3ED2-8819-4780-AB67-8D55CF13E8AA}" presName="spaceRect" presStyleCnt="0"/>
      <dgm:spPr/>
    </dgm:pt>
    <dgm:pt modelId="{A3CA74C3-837F-432B-91AC-9ED9662F155A}" type="pres">
      <dgm:prSet presAssocID="{D83E3ED2-8819-4780-AB67-8D55CF13E8AA}" presName="textRect" presStyleLbl="revTx" presStyleIdx="3" presStyleCnt="4">
        <dgm:presLayoutVars>
          <dgm:chMax val="1"/>
          <dgm:chPref val="1"/>
        </dgm:presLayoutVars>
      </dgm:prSet>
      <dgm:spPr/>
    </dgm:pt>
  </dgm:ptLst>
  <dgm:cxnLst>
    <dgm:cxn modelId="{1C785410-AC09-4668-9819-407EB262C05C}" type="presOf" srcId="{DE074335-F270-415F-9FA5-975F31FD206C}" destId="{CB35049D-403E-45E0-9EBA-6C3A2E3D8B7C}" srcOrd="0" destOrd="0" presId="urn:microsoft.com/office/officeart/2018/2/layout/IconCircleList"/>
    <dgm:cxn modelId="{9D0E521F-E28F-4BE1-B6BA-84051B730191}" srcId="{DE074335-F270-415F-9FA5-975F31FD206C}" destId="{AF38C6AE-D9CF-466F-8817-C287D4AEE585}" srcOrd="2" destOrd="0" parTransId="{E4CA57DF-C2BB-4118-8BEA-76E7128E3965}" sibTransId="{38A49425-0BFA-4A9A-9C8D-7B6EBC3C69F1}"/>
    <dgm:cxn modelId="{8C961722-953E-4953-874F-2AD88B315540}" type="presOf" srcId="{42E9D9B4-AB60-488F-BF79-F225EEA502FA}" destId="{D316DCD9-7AAD-42DE-A0F0-54A673C81987}" srcOrd="0" destOrd="0" presId="urn:microsoft.com/office/officeart/2018/2/layout/IconCircleList"/>
    <dgm:cxn modelId="{31734F26-2AF2-4B59-9CE9-E9A69F1EC3E4}" type="presOf" srcId="{93D8D636-4437-4B16-B408-8B0F8A58BA7F}" destId="{244B03DC-892A-4EFD-B0B3-4AE539C498DA}" srcOrd="0" destOrd="0" presId="urn:microsoft.com/office/officeart/2018/2/layout/IconCircleList"/>
    <dgm:cxn modelId="{DA66A45D-B790-4F35-979C-C4150F3DB651}" type="presOf" srcId="{D83E3ED2-8819-4780-AB67-8D55CF13E8AA}" destId="{A3CA74C3-837F-432B-91AC-9ED9662F155A}" srcOrd="0" destOrd="0" presId="urn:microsoft.com/office/officeart/2018/2/layout/IconCircleList"/>
    <dgm:cxn modelId="{F7854870-F415-471A-BD2A-9548F67A862E}" srcId="{DE074335-F270-415F-9FA5-975F31FD206C}" destId="{D83E3ED2-8819-4780-AB67-8D55CF13E8AA}" srcOrd="3" destOrd="0" parTransId="{F42F5884-0B69-467F-BD5F-8F3846FB0FD3}" sibTransId="{080C9B8D-3080-4E02-979D-FE08AF969DE3}"/>
    <dgm:cxn modelId="{FC788378-FC84-4493-93B6-7470AB433901}" srcId="{DE074335-F270-415F-9FA5-975F31FD206C}" destId="{E972AA4A-C2E8-4E35-8E39-41A26ECCC9FC}" srcOrd="0" destOrd="0" parTransId="{1BA82B70-012C-4AD3-BFCF-5E7DDBC64C7D}" sibTransId="{42E9D9B4-AB60-488F-BF79-F225EEA502FA}"/>
    <dgm:cxn modelId="{255711A0-5C3A-46D2-8510-3B2B60E0A21E}" type="presOf" srcId="{AF38C6AE-D9CF-466F-8817-C287D4AEE585}" destId="{B9487ED5-6401-43A0-96E7-7986D9935254}" srcOrd="0" destOrd="0" presId="urn:microsoft.com/office/officeart/2018/2/layout/IconCircleList"/>
    <dgm:cxn modelId="{77F68DBA-CC25-4A35-8F7C-5B2C9C243B84}" type="presOf" srcId="{38A49425-0BFA-4A9A-9C8D-7B6EBC3C69F1}" destId="{FF3948B8-11EA-45B7-BBDA-182948A78138}" srcOrd="0" destOrd="0" presId="urn:microsoft.com/office/officeart/2018/2/layout/IconCircleList"/>
    <dgm:cxn modelId="{B5014AC6-6928-4A1F-BFD6-42192D011F50}" type="presOf" srcId="{E972AA4A-C2E8-4E35-8E39-41A26ECCC9FC}" destId="{1C9811BE-3985-4394-9ED3-320C849707A1}" srcOrd="0" destOrd="0" presId="urn:microsoft.com/office/officeart/2018/2/layout/IconCircleList"/>
    <dgm:cxn modelId="{31543CFA-0837-4B2E-9EA7-9EA49B8578C5}" type="presOf" srcId="{402865DC-4B08-4C26-B9FD-4CB6AED09243}" destId="{3FD31532-5E75-482E-ACD2-14737C54135F}" srcOrd="0" destOrd="0" presId="urn:microsoft.com/office/officeart/2018/2/layout/IconCircleList"/>
    <dgm:cxn modelId="{A1024DFE-5548-459E-872D-BDC89F1D7C41}" srcId="{DE074335-F270-415F-9FA5-975F31FD206C}" destId="{93D8D636-4437-4B16-B408-8B0F8A58BA7F}" srcOrd="1" destOrd="0" parTransId="{E4062EE5-5513-4E5F-96EB-CD582B734210}" sibTransId="{402865DC-4B08-4C26-B9FD-4CB6AED09243}"/>
    <dgm:cxn modelId="{416A181C-9444-4E3D-9B32-71B960CDA195}" type="presParOf" srcId="{CB35049D-403E-45E0-9EBA-6C3A2E3D8B7C}" destId="{D699F9CA-FE2E-45A3-9A56-C1A21C046E3A}" srcOrd="0" destOrd="0" presId="urn:microsoft.com/office/officeart/2018/2/layout/IconCircleList"/>
    <dgm:cxn modelId="{E48E846A-29B6-4C3B-A4F1-849780D11355}" type="presParOf" srcId="{D699F9CA-FE2E-45A3-9A56-C1A21C046E3A}" destId="{FBF1066E-6EF3-45DB-A38C-6CAE502E1CE3}" srcOrd="0" destOrd="0" presId="urn:microsoft.com/office/officeart/2018/2/layout/IconCircleList"/>
    <dgm:cxn modelId="{79B5AD2F-27E8-4584-B6D4-012FE33CA374}" type="presParOf" srcId="{FBF1066E-6EF3-45DB-A38C-6CAE502E1CE3}" destId="{EAADDB79-3ED1-46BF-A2EB-0B5A5204C058}" srcOrd="0" destOrd="0" presId="urn:microsoft.com/office/officeart/2018/2/layout/IconCircleList"/>
    <dgm:cxn modelId="{F46633CB-B571-4B67-AD99-CBE3F99AFC51}" type="presParOf" srcId="{FBF1066E-6EF3-45DB-A38C-6CAE502E1CE3}" destId="{53AACE76-D55C-4C8A-86AA-47184095CD09}" srcOrd="1" destOrd="0" presId="urn:microsoft.com/office/officeart/2018/2/layout/IconCircleList"/>
    <dgm:cxn modelId="{A86EE241-2E6B-4243-A1EC-B7ABCC9F3AFE}" type="presParOf" srcId="{FBF1066E-6EF3-45DB-A38C-6CAE502E1CE3}" destId="{8298012D-FF0C-4CA8-AFB0-682F29FA08D1}" srcOrd="2" destOrd="0" presId="urn:microsoft.com/office/officeart/2018/2/layout/IconCircleList"/>
    <dgm:cxn modelId="{E604F154-B1DA-4D3C-BD61-D511A88CB769}" type="presParOf" srcId="{FBF1066E-6EF3-45DB-A38C-6CAE502E1CE3}" destId="{1C9811BE-3985-4394-9ED3-320C849707A1}" srcOrd="3" destOrd="0" presId="urn:microsoft.com/office/officeart/2018/2/layout/IconCircleList"/>
    <dgm:cxn modelId="{3D0682BE-8F17-4BF3-90EE-DB07ACC16DC6}" type="presParOf" srcId="{D699F9CA-FE2E-45A3-9A56-C1A21C046E3A}" destId="{D316DCD9-7AAD-42DE-A0F0-54A673C81987}" srcOrd="1" destOrd="0" presId="urn:microsoft.com/office/officeart/2018/2/layout/IconCircleList"/>
    <dgm:cxn modelId="{914F2095-EE26-4698-8593-7FD74FDF91C3}" type="presParOf" srcId="{D699F9CA-FE2E-45A3-9A56-C1A21C046E3A}" destId="{B0EB77AB-1420-4759-8294-C893EEB514AE}" srcOrd="2" destOrd="0" presId="urn:microsoft.com/office/officeart/2018/2/layout/IconCircleList"/>
    <dgm:cxn modelId="{89920A76-2F43-43AB-9F1B-39E1FFE6DCCB}" type="presParOf" srcId="{B0EB77AB-1420-4759-8294-C893EEB514AE}" destId="{7E4D6BD8-2044-4124-9D3F-330105E521AC}" srcOrd="0" destOrd="0" presId="urn:microsoft.com/office/officeart/2018/2/layout/IconCircleList"/>
    <dgm:cxn modelId="{88E1CFCD-5D8F-4F02-9EF4-8407DBFC695F}" type="presParOf" srcId="{B0EB77AB-1420-4759-8294-C893EEB514AE}" destId="{85ED8CFB-0F67-466C-82A4-8516F5F2EAEC}" srcOrd="1" destOrd="0" presId="urn:microsoft.com/office/officeart/2018/2/layout/IconCircleList"/>
    <dgm:cxn modelId="{5C324F95-30F4-4713-8092-C516B8B8F18F}" type="presParOf" srcId="{B0EB77AB-1420-4759-8294-C893EEB514AE}" destId="{CAFEF054-0087-4AF8-9FE6-614C307B264C}" srcOrd="2" destOrd="0" presId="urn:microsoft.com/office/officeart/2018/2/layout/IconCircleList"/>
    <dgm:cxn modelId="{5D05CEEB-F8DB-417D-BC4A-9E655C9E0A9C}" type="presParOf" srcId="{B0EB77AB-1420-4759-8294-C893EEB514AE}" destId="{244B03DC-892A-4EFD-B0B3-4AE539C498DA}" srcOrd="3" destOrd="0" presId="urn:microsoft.com/office/officeart/2018/2/layout/IconCircleList"/>
    <dgm:cxn modelId="{BE7E2D7E-8B6C-4A54-827B-37F5996C147E}" type="presParOf" srcId="{D699F9CA-FE2E-45A3-9A56-C1A21C046E3A}" destId="{3FD31532-5E75-482E-ACD2-14737C54135F}" srcOrd="3" destOrd="0" presId="urn:microsoft.com/office/officeart/2018/2/layout/IconCircleList"/>
    <dgm:cxn modelId="{7A61E139-8368-4E00-9F1E-8A2A715688F2}" type="presParOf" srcId="{D699F9CA-FE2E-45A3-9A56-C1A21C046E3A}" destId="{C336F84A-30B2-4435-81D4-F74F5B319A73}" srcOrd="4" destOrd="0" presId="urn:microsoft.com/office/officeart/2018/2/layout/IconCircleList"/>
    <dgm:cxn modelId="{F255AF87-F881-4534-9385-AA6EE1383308}" type="presParOf" srcId="{C336F84A-30B2-4435-81D4-F74F5B319A73}" destId="{B8A8A5E1-9639-4118-A79C-5F1E3F4C3077}" srcOrd="0" destOrd="0" presId="urn:microsoft.com/office/officeart/2018/2/layout/IconCircleList"/>
    <dgm:cxn modelId="{51D365F6-17EC-4AE7-A4C3-A92D98B01B79}" type="presParOf" srcId="{C336F84A-30B2-4435-81D4-F74F5B319A73}" destId="{88987EA1-A732-4E24-ABAE-5DC2C44A8E4E}" srcOrd="1" destOrd="0" presId="urn:microsoft.com/office/officeart/2018/2/layout/IconCircleList"/>
    <dgm:cxn modelId="{B0AA14A1-0FCC-4401-865A-C2D255F9A27D}" type="presParOf" srcId="{C336F84A-30B2-4435-81D4-F74F5B319A73}" destId="{07A04409-6D8E-421C-B11A-DEAD64952B4E}" srcOrd="2" destOrd="0" presId="urn:microsoft.com/office/officeart/2018/2/layout/IconCircleList"/>
    <dgm:cxn modelId="{5088ADCF-03DD-4BD6-A1E9-E16014A2067A}" type="presParOf" srcId="{C336F84A-30B2-4435-81D4-F74F5B319A73}" destId="{B9487ED5-6401-43A0-96E7-7986D9935254}" srcOrd="3" destOrd="0" presId="urn:microsoft.com/office/officeart/2018/2/layout/IconCircleList"/>
    <dgm:cxn modelId="{83249A40-921D-428A-8EBC-87F709F7DA77}" type="presParOf" srcId="{D699F9CA-FE2E-45A3-9A56-C1A21C046E3A}" destId="{FF3948B8-11EA-45B7-BBDA-182948A78138}" srcOrd="5" destOrd="0" presId="urn:microsoft.com/office/officeart/2018/2/layout/IconCircleList"/>
    <dgm:cxn modelId="{21B48F40-D77D-49E8-991E-76D51C8D90A9}" type="presParOf" srcId="{D699F9CA-FE2E-45A3-9A56-C1A21C046E3A}" destId="{BA44918F-E432-40F4-B8C3-4BDCA4711213}" srcOrd="6" destOrd="0" presId="urn:microsoft.com/office/officeart/2018/2/layout/IconCircleList"/>
    <dgm:cxn modelId="{662593EE-D87A-40D3-B79C-95E81C35A6FF}" type="presParOf" srcId="{BA44918F-E432-40F4-B8C3-4BDCA4711213}" destId="{10406E89-76CA-4B35-8F58-993591E8D44D}" srcOrd="0" destOrd="0" presId="urn:microsoft.com/office/officeart/2018/2/layout/IconCircleList"/>
    <dgm:cxn modelId="{C3E7F4BA-D565-43D9-8DAC-3A03D351ECB0}" type="presParOf" srcId="{BA44918F-E432-40F4-B8C3-4BDCA4711213}" destId="{2EE9E9D6-01FB-490C-9E61-276167B2F5AD}" srcOrd="1" destOrd="0" presId="urn:microsoft.com/office/officeart/2018/2/layout/IconCircleList"/>
    <dgm:cxn modelId="{BE77AE9D-7C70-4BDE-9235-C284A6FF470F}" type="presParOf" srcId="{BA44918F-E432-40F4-B8C3-4BDCA4711213}" destId="{BFDCFD45-DCBA-4500-B261-B387453118B9}" srcOrd="2" destOrd="0" presId="urn:microsoft.com/office/officeart/2018/2/layout/IconCircleList"/>
    <dgm:cxn modelId="{D31B38CC-5400-4FAA-88DF-1BF9E072F428}" type="presParOf" srcId="{BA44918F-E432-40F4-B8C3-4BDCA4711213}" destId="{A3CA74C3-837F-432B-91AC-9ED9662F155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EB926-5C24-4076-813B-6FAC12713645}">
      <dsp:nvSpPr>
        <dsp:cNvPr id="0" name=""/>
        <dsp:cNvSpPr/>
      </dsp:nvSpPr>
      <dsp:spPr>
        <a:xfrm>
          <a:off x="0" y="70734"/>
          <a:ext cx="17512146" cy="1966741"/>
        </a:xfrm>
        <a:prstGeom prst="roundRect">
          <a:avLst>
            <a:gd name="adj" fmla="val 10000"/>
          </a:avLst>
        </a:prstGeom>
        <a:solidFill>
          <a:srgbClr val="1CADE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57CEC7-F26F-4AC1-B18A-A809A8029F6B}">
      <dsp:nvSpPr>
        <dsp:cNvPr id="0" name=""/>
        <dsp:cNvSpPr/>
      </dsp:nvSpPr>
      <dsp:spPr>
        <a:xfrm>
          <a:off x="594939" y="446854"/>
          <a:ext cx="1082765" cy="10817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F44BC-13E4-485C-8241-B4E5F5EB99F0}">
      <dsp:nvSpPr>
        <dsp:cNvPr id="0" name=""/>
        <dsp:cNvSpPr/>
      </dsp:nvSpPr>
      <dsp:spPr>
        <a:xfrm>
          <a:off x="2272644" y="4337"/>
          <a:ext cx="15204502" cy="2028202"/>
        </a:xfrm>
        <a:prstGeom prst="rect">
          <a:avLst/>
        </a:prstGeom>
        <a:solidFill>
          <a:srgbClr val="1CADE4"/>
        </a:solidFill>
        <a:ln w="19050" cap="flat" cmpd="sng" algn="ctr">
          <a:solidFill>
            <a:sysClr val="window" lastClr="FFFFFF"/>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14651" tIns="214651" rIns="214651" bIns="214651" numCol="1" spcCol="1270" anchor="ctr" anchorCtr="0">
          <a:noAutofit/>
        </a:bodyPr>
        <a:lstStyle/>
        <a:p>
          <a:pPr marL="0" lvl="0" indent="0" defTabSz="889000">
            <a:lnSpc>
              <a:spcPct val="100000"/>
            </a:lnSpc>
            <a:spcBef>
              <a:spcPct val="0"/>
            </a:spcBef>
            <a:spcAft>
              <a:spcPct val="35000"/>
            </a:spcAft>
            <a:buNone/>
          </a:pPr>
          <a:endParaRPr lang="en-US" sz="2000" kern="1200" baseline="0" dirty="0">
            <a:solidFill>
              <a:sysClr val="window" lastClr="FFFFFF"/>
            </a:solidFill>
            <a:latin typeface="Arial" panose="020B0604020202020204" pitchFamily="34" charset="0"/>
            <a:ea typeface="+mn-ea"/>
            <a:cs typeface="Arial" panose="020B0604020202020204" pitchFamily="34" charset="0"/>
          </a:endParaRPr>
        </a:p>
        <a:p>
          <a:pPr marL="0" lvl="0" indent="0" defTabSz="889000">
            <a:lnSpc>
              <a:spcPct val="100000"/>
            </a:lnSpc>
            <a:spcBef>
              <a:spcPct val="0"/>
            </a:spcBef>
            <a:spcAft>
              <a:spcPct val="35000"/>
            </a:spcAft>
            <a:buNone/>
          </a:pPr>
          <a:r>
            <a:rPr lang="en-US" sz="2000" kern="1200" baseline="0" dirty="0">
              <a:solidFill>
                <a:sysClr val="window" lastClr="FFFFFF"/>
              </a:solidFill>
              <a:latin typeface="Arial" panose="020B0604020202020204" pitchFamily="34" charset="0"/>
              <a:ea typeface="+mn-ea"/>
              <a:cs typeface="Arial" panose="020B0604020202020204" pitchFamily="34" charset="0"/>
            </a:rPr>
            <a:t>The Welfare Supplementary Payments (Amendment) Act (Northern Ireland) 2022 introduced a statutory requirement on the Department for Communities to produce a report setting out the Department’s assessment of the operation of each of the ongoing Welfare Supplementary Payment (WSP) schemes by 31 March 2025.</a:t>
          </a:r>
          <a:endParaRPr lang="en-GB" sz="2000" kern="1200" baseline="0" dirty="0">
            <a:solidFill>
              <a:sysClr val="window" lastClr="FFFFFF"/>
            </a:solidFill>
            <a:latin typeface="Arial" panose="020B0604020202020204" pitchFamily="34" charset="0"/>
            <a:ea typeface="+mn-ea"/>
            <a:cs typeface="Arial" panose="020B0604020202020204" pitchFamily="34" charset="0"/>
          </a:endParaRPr>
        </a:p>
        <a:p>
          <a:pPr marL="0" lvl="0" indent="0" algn="l" defTabSz="889000">
            <a:spcBef>
              <a:spcPct val="0"/>
            </a:spcBef>
            <a:spcAft>
              <a:spcPct val="35000"/>
            </a:spcAft>
            <a:buNone/>
          </a:pPr>
          <a:endParaRPr lang="en-GB" sz="1500" kern="1200" baseline="0" dirty="0">
            <a:solidFill>
              <a:sysClr val="window" lastClr="FFFFFF"/>
            </a:solidFill>
            <a:latin typeface="Century Gothic" panose="020B0502020202020204" pitchFamily="34" charset="0"/>
            <a:ea typeface="+mn-ea"/>
            <a:cs typeface="+mn-cs"/>
          </a:endParaRPr>
        </a:p>
      </dsp:txBody>
      <dsp:txXfrm>
        <a:off x="2272644" y="4337"/>
        <a:ext cx="15204502" cy="2028202"/>
      </dsp:txXfrm>
    </dsp:sp>
    <dsp:sp modelId="{8F109645-9881-4B0F-B9C3-7404A8977B2D}">
      <dsp:nvSpPr>
        <dsp:cNvPr id="0" name=""/>
        <dsp:cNvSpPr/>
      </dsp:nvSpPr>
      <dsp:spPr>
        <a:xfrm>
          <a:off x="0" y="2539590"/>
          <a:ext cx="17512146" cy="1966741"/>
        </a:xfrm>
        <a:prstGeom prst="roundRect">
          <a:avLst>
            <a:gd name="adj" fmla="val 10000"/>
          </a:avLst>
        </a:prstGeom>
        <a:solidFill>
          <a:srgbClr val="1CADE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B314BF-EBD9-4395-A3F9-885261655C8B}">
      <dsp:nvSpPr>
        <dsp:cNvPr id="0" name=""/>
        <dsp:cNvSpPr/>
      </dsp:nvSpPr>
      <dsp:spPr>
        <a:xfrm>
          <a:off x="594939" y="2982107"/>
          <a:ext cx="1082765" cy="10817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9631E-CDD9-48DF-A681-A0B4900E649A}">
      <dsp:nvSpPr>
        <dsp:cNvPr id="0" name=""/>
        <dsp:cNvSpPr/>
      </dsp:nvSpPr>
      <dsp:spPr>
        <a:xfrm>
          <a:off x="2272644" y="2539590"/>
          <a:ext cx="15204502" cy="2028202"/>
        </a:xfrm>
        <a:prstGeom prst="rect">
          <a:avLst/>
        </a:prstGeom>
        <a:solidFill>
          <a:srgbClr val="2683C6"/>
        </a:solidFill>
        <a:ln w="19050" cap="flat" cmpd="sng" algn="ctr">
          <a:solidFill>
            <a:sysClr val="window" lastClr="FFFFFF"/>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14651" tIns="214651" rIns="214651" bIns="214651" numCol="1" spcCol="1270" anchor="ctr" anchorCtr="0">
          <a:noAutofit/>
        </a:bodyPr>
        <a:lstStyle/>
        <a:p>
          <a:pPr>
            <a:lnSpc>
              <a:spcPct val="100000"/>
            </a:lnSpc>
            <a:buNone/>
          </a:pPr>
          <a:r>
            <a:rPr lang="en-US" sz="2000" kern="1200" baseline="0" dirty="0">
              <a:solidFill>
                <a:sysClr val="window" lastClr="FFFFFF"/>
              </a:solidFill>
              <a:latin typeface="Arial" panose="020B0604020202020204" pitchFamily="34" charset="0"/>
              <a:ea typeface="+mn-ea"/>
              <a:cs typeface="Arial" panose="020B0604020202020204" pitchFamily="34" charset="0"/>
            </a:rPr>
            <a:t>To provide a comprehensive review of the full mitigations package the report provided an update on the Universal Credit Contingency Fund, the work of the Independent Advice Sector and the performance of Social Supermarkets.</a:t>
          </a:r>
          <a:endParaRPr lang="en-GB" sz="2000" kern="1200" baseline="0" dirty="0">
            <a:solidFill>
              <a:sysClr val="window" lastClr="FFFFFF"/>
            </a:solidFill>
            <a:latin typeface="Arial" panose="020B0604020202020204" pitchFamily="34" charset="0"/>
            <a:ea typeface="+mn-ea"/>
            <a:cs typeface="Arial" panose="020B0604020202020204" pitchFamily="34" charset="0"/>
          </a:endParaRPr>
        </a:p>
        <a:p>
          <a:pPr marL="0" lvl="0" indent="0" algn="l" defTabSz="2889250">
            <a:lnSpc>
              <a:spcPct val="90000"/>
            </a:lnSpc>
            <a:spcBef>
              <a:spcPct val="0"/>
            </a:spcBef>
            <a:spcAft>
              <a:spcPct val="35000"/>
            </a:spcAft>
            <a:buNone/>
          </a:pPr>
          <a:endParaRPr lang="en-GB" sz="1500" kern="1200" baseline="0" dirty="0">
            <a:solidFill>
              <a:sysClr val="window" lastClr="FFFFFF"/>
            </a:solidFill>
            <a:latin typeface="Century Gothic" panose="020B0502020202020204" pitchFamily="34" charset="0"/>
            <a:ea typeface="+mn-ea"/>
            <a:cs typeface="+mn-cs"/>
          </a:endParaRPr>
        </a:p>
      </dsp:txBody>
      <dsp:txXfrm>
        <a:off x="2272644" y="2539590"/>
        <a:ext cx="15204502" cy="2028202"/>
      </dsp:txXfrm>
    </dsp:sp>
    <dsp:sp modelId="{A8FCF041-06BD-4404-88CE-BB2B78825116}">
      <dsp:nvSpPr>
        <dsp:cNvPr id="0" name=""/>
        <dsp:cNvSpPr/>
      </dsp:nvSpPr>
      <dsp:spPr>
        <a:xfrm>
          <a:off x="0" y="5074843"/>
          <a:ext cx="17512146" cy="1966741"/>
        </a:xfrm>
        <a:prstGeom prst="roundRect">
          <a:avLst>
            <a:gd name="adj" fmla="val 10000"/>
          </a:avLst>
        </a:prstGeom>
        <a:solidFill>
          <a:srgbClr val="1CADE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9BFE0CC-1883-4EB6-B927-192EFA44726B}">
      <dsp:nvSpPr>
        <dsp:cNvPr id="0" name=""/>
        <dsp:cNvSpPr/>
      </dsp:nvSpPr>
      <dsp:spPr>
        <a:xfrm>
          <a:off x="594939" y="5517360"/>
          <a:ext cx="1082765" cy="10817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34731-1BEC-410A-A635-AF9951F7B58A}">
      <dsp:nvSpPr>
        <dsp:cNvPr id="0" name=""/>
        <dsp:cNvSpPr/>
      </dsp:nvSpPr>
      <dsp:spPr>
        <a:xfrm>
          <a:off x="2272644" y="5074843"/>
          <a:ext cx="15204502" cy="2028202"/>
        </a:xfrm>
        <a:prstGeom prst="rect">
          <a:avLst/>
        </a:prstGeom>
        <a:solidFill>
          <a:srgbClr val="27CED7"/>
        </a:solidFill>
        <a:ln w="19050" cap="flat" cmpd="sng" algn="ctr">
          <a:solidFill>
            <a:sysClr val="window" lastClr="FFFFFF"/>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14651" tIns="214651" rIns="214651" bIns="214651" numCol="1" spcCol="1270" anchor="ctr" anchorCtr="0">
          <a:noAutofit/>
        </a:bodyPr>
        <a:lstStyle/>
        <a:p>
          <a:pPr>
            <a:lnSpc>
              <a:spcPct val="100000"/>
            </a:lnSpc>
            <a:buNone/>
          </a:pPr>
          <a:r>
            <a:rPr lang="en-US" sz="2000" kern="1200" baseline="0" dirty="0">
              <a:solidFill>
                <a:sysClr val="window" lastClr="FFFFFF"/>
              </a:solidFill>
              <a:latin typeface="Arial" panose="020B0604020202020204" pitchFamily="34" charset="0"/>
              <a:ea typeface="+mn-ea"/>
              <a:cs typeface="Arial" panose="020B0604020202020204" pitchFamily="34" charset="0"/>
            </a:rPr>
            <a:t>This report was laid before the Assembly in December 2024 and published on the Department’s website on 9 January 2025.</a:t>
          </a:r>
          <a:endParaRPr lang="en-GB" sz="2000" kern="1200" baseline="0" dirty="0">
            <a:solidFill>
              <a:sysClr val="window" lastClr="FFFFFF"/>
            </a:solidFill>
            <a:latin typeface="Arial" panose="020B0604020202020204" pitchFamily="34" charset="0"/>
            <a:ea typeface="+mn-ea"/>
            <a:cs typeface="Arial" panose="020B0604020202020204" pitchFamily="34" charset="0"/>
          </a:endParaRPr>
        </a:p>
        <a:p>
          <a:pPr marL="0" lvl="0" indent="0" algn="ctr" defTabSz="2889250">
            <a:lnSpc>
              <a:spcPct val="90000"/>
            </a:lnSpc>
            <a:spcBef>
              <a:spcPct val="0"/>
            </a:spcBef>
            <a:spcAft>
              <a:spcPct val="35000"/>
            </a:spcAft>
            <a:buNone/>
          </a:pPr>
          <a:endParaRPr lang="en-GB" sz="1500" kern="1200" baseline="0" dirty="0">
            <a:solidFill>
              <a:sysClr val="window" lastClr="FFFFFF"/>
            </a:solidFill>
            <a:latin typeface="Century Gothic" panose="020B0502020202020204" pitchFamily="34" charset="0"/>
            <a:ea typeface="+mn-ea"/>
            <a:cs typeface="+mn-cs"/>
          </a:endParaRPr>
        </a:p>
      </dsp:txBody>
      <dsp:txXfrm>
        <a:off x="2272644" y="5074843"/>
        <a:ext cx="15204502" cy="20282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4D26-4BA8-4BFD-A968-FFB7A8612C74}">
      <dsp:nvSpPr>
        <dsp:cNvPr id="0" name=""/>
        <dsp:cNvSpPr/>
      </dsp:nvSpPr>
      <dsp:spPr>
        <a:xfrm>
          <a:off x="0" y="2694"/>
          <a:ext cx="16544423"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AF62D-AD6F-4B3E-A40C-954272D0423E}">
      <dsp:nvSpPr>
        <dsp:cNvPr id="0" name=""/>
        <dsp:cNvSpPr/>
      </dsp:nvSpPr>
      <dsp:spPr>
        <a:xfrm>
          <a:off x="0" y="2694"/>
          <a:ext cx="16544423" cy="9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Key statistics</a:t>
          </a:r>
          <a:endParaRPr lang="en-US" sz="3900" kern="1200"/>
        </a:p>
      </dsp:txBody>
      <dsp:txXfrm>
        <a:off x="0" y="2694"/>
        <a:ext cx="16544423" cy="918677"/>
      </dsp:txXfrm>
    </dsp:sp>
    <dsp:sp modelId="{057392D0-D681-4C51-BC5C-DF7C83DD242D}">
      <dsp:nvSpPr>
        <dsp:cNvPr id="0" name=""/>
        <dsp:cNvSpPr/>
      </dsp:nvSpPr>
      <dsp:spPr>
        <a:xfrm>
          <a:off x="0" y="921371"/>
          <a:ext cx="16544423"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D73E5-2C49-4E2E-B79D-CB461E0D0AFE}">
      <dsp:nvSpPr>
        <dsp:cNvPr id="0" name=""/>
        <dsp:cNvSpPr/>
      </dsp:nvSpPr>
      <dsp:spPr>
        <a:xfrm>
          <a:off x="0" y="921371"/>
          <a:ext cx="16544423" cy="9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 Demographic of free legal advice clients in 2023:</a:t>
          </a:r>
          <a:endParaRPr lang="en-US" sz="3900" kern="1200"/>
        </a:p>
      </dsp:txBody>
      <dsp:txXfrm>
        <a:off x="0" y="921371"/>
        <a:ext cx="16544423" cy="918677"/>
      </dsp:txXfrm>
    </dsp:sp>
    <dsp:sp modelId="{2C8A6592-C5DC-4AFA-84A8-1BF7B81B29CE}">
      <dsp:nvSpPr>
        <dsp:cNvPr id="0" name=""/>
        <dsp:cNvSpPr/>
      </dsp:nvSpPr>
      <dsp:spPr>
        <a:xfrm>
          <a:off x="0" y="1840049"/>
          <a:ext cx="16544423"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E0E82-A5B4-42F7-ADAC-7675943FCC54}">
      <dsp:nvSpPr>
        <dsp:cNvPr id="0" name=""/>
        <dsp:cNvSpPr/>
      </dsp:nvSpPr>
      <dsp:spPr>
        <a:xfrm>
          <a:off x="0" y="1840049"/>
          <a:ext cx="16544423" cy="9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o 51% of people seeking advice have a long-standing illness or disability.</a:t>
          </a:r>
          <a:endParaRPr lang="en-US" sz="3900" kern="1200"/>
        </a:p>
      </dsp:txBody>
      <dsp:txXfrm>
        <a:off x="0" y="1840049"/>
        <a:ext cx="16544423" cy="918677"/>
      </dsp:txXfrm>
    </dsp:sp>
    <dsp:sp modelId="{2D922EC2-E216-48B0-AC72-DA56DFC0C074}">
      <dsp:nvSpPr>
        <dsp:cNvPr id="0" name=""/>
        <dsp:cNvSpPr/>
      </dsp:nvSpPr>
      <dsp:spPr>
        <a:xfrm>
          <a:off x="0" y="2758727"/>
          <a:ext cx="16544423"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77D7B-60FA-44E3-823D-BAD22CDFCADB}">
      <dsp:nvSpPr>
        <dsp:cNvPr id="0" name=""/>
        <dsp:cNvSpPr/>
      </dsp:nvSpPr>
      <dsp:spPr>
        <a:xfrm>
          <a:off x="0" y="2758727"/>
          <a:ext cx="16544423" cy="9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o 12% were homeowners.</a:t>
          </a:r>
          <a:endParaRPr lang="en-US" sz="3900" kern="1200"/>
        </a:p>
      </dsp:txBody>
      <dsp:txXfrm>
        <a:off x="0" y="2758727"/>
        <a:ext cx="16544423" cy="918677"/>
      </dsp:txXfrm>
    </dsp:sp>
    <dsp:sp modelId="{592B861A-2FEE-42C2-89D5-0C73ACB55582}">
      <dsp:nvSpPr>
        <dsp:cNvPr id="0" name=""/>
        <dsp:cNvSpPr/>
      </dsp:nvSpPr>
      <dsp:spPr>
        <a:xfrm>
          <a:off x="0" y="3677405"/>
          <a:ext cx="16544423"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3C9A2-95F4-40E6-BCDF-EC9CF3AB3C0E}">
      <dsp:nvSpPr>
        <dsp:cNvPr id="0" name=""/>
        <dsp:cNvSpPr/>
      </dsp:nvSpPr>
      <dsp:spPr>
        <a:xfrm>
          <a:off x="0" y="3677405"/>
          <a:ext cx="16544423" cy="9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o 70% were private or social renters.</a:t>
          </a:r>
          <a:endParaRPr lang="en-US" sz="3900" kern="1200"/>
        </a:p>
      </dsp:txBody>
      <dsp:txXfrm>
        <a:off x="0" y="3677405"/>
        <a:ext cx="16544423" cy="918677"/>
      </dsp:txXfrm>
    </dsp:sp>
    <dsp:sp modelId="{B1AD838C-8628-47D1-9E3C-4E69A59DF925}">
      <dsp:nvSpPr>
        <dsp:cNvPr id="0" name=""/>
        <dsp:cNvSpPr/>
      </dsp:nvSpPr>
      <dsp:spPr>
        <a:xfrm>
          <a:off x="0" y="4596083"/>
          <a:ext cx="16544423"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71932-7FD7-4405-8F52-314BE8B3490F}">
      <dsp:nvSpPr>
        <dsp:cNvPr id="0" name=""/>
        <dsp:cNvSpPr/>
      </dsp:nvSpPr>
      <dsp:spPr>
        <a:xfrm>
          <a:off x="0" y="4596083"/>
          <a:ext cx="16544423" cy="9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kern="1200"/>
            <a:t>o 37% were employed or self-employed.</a:t>
          </a:r>
          <a:endParaRPr lang="en-US" sz="3900" kern="1200"/>
        </a:p>
      </dsp:txBody>
      <dsp:txXfrm>
        <a:off x="0" y="4596083"/>
        <a:ext cx="16544423" cy="918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EDC0C-0F52-463E-9400-ABC3843E6E76}">
      <dsp:nvSpPr>
        <dsp:cNvPr id="0" name=""/>
        <dsp:cNvSpPr/>
      </dsp:nvSpPr>
      <dsp:spPr>
        <a:xfrm>
          <a:off x="161448" y="508"/>
          <a:ext cx="13263649" cy="72364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baseline="0" dirty="0">
              <a:latin typeface="Arial" panose="020B0604020202020204" pitchFamily="34" charset="0"/>
              <a:cs typeface="Arial" panose="020B0604020202020204" pitchFamily="34" charset="0"/>
            </a:rPr>
            <a:t>The information gathered for the report led to the following proposals being brought forward:</a:t>
          </a:r>
          <a:endParaRPr lang="en-US" sz="2800" kern="1200" dirty="0">
            <a:latin typeface="Arial" panose="020B0604020202020204" pitchFamily="34" charset="0"/>
            <a:cs typeface="Arial" panose="020B0604020202020204" pitchFamily="34" charset="0"/>
          </a:endParaRPr>
        </a:p>
        <a:p>
          <a:pPr marL="285750" lvl="1" indent="-285750" algn="l" defTabSz="1244600">
            <a:lnSpc>
              <a:spcPct val="100000"/>
            </a:lnSpc>
            <a:spcBef>
              <a:spcPct val="0"/>
            </a:spcBef>
            <a:spcAft>
              <a:spcPct val="15000"/>
            </a:spcAft>
            <a:buFont typeface="Wingdings" panose="05000000000000000000" pitchFamily="2" charset="2"/>
            <a:buChar char="ü"/>
          </a:pPr>
          <a:r>
            <a:rPr lang="en-US" sz="2800" b="1" i="0" kern="1200" baseline="0" dirty="0">
              <a:latin typeface="Arial" panose="020B0604020202020204" pitchFamily="34" charset="0"/>
              <a:cs typeface="Arial" panose="020B0604020202020204" pitchFamily="34" charset="0"/>
            </a:rPr>
            <a:t>To introduce legislation to extend those WSP schemes that were due to end on 31 March 2025 to 31 March 2028.</a:t>
          </a:r>
          <a:endParaRPr lang="en-US" sz="2800" kern="1200" dirty="0">
            <a:latin typeface="Arial" panose="020B0604020202020204" pitchFamily="34" charset="0"/>
            <a:cs typeface="Arial" panose="020B0604020202020204" pitchFamily="34" charset="0"/>
          </a:endParaRPr>
        </a:p>
        <a:p>
          <a:pPr marL="285750" lvl="1" indent="-285750" algn="l" defTabSz="1244600">
            <a:lnSpc>
              <a:spcPct val="100000"/>
            </a:lnSpc>
            <a:spcBef>
              <a:spcPct val="0"/>
            </a:spcBef>
            <a:spcAft>
              <a:spcPct val="15000"/>
            </a:spcAft>
            <a:buFont typeface="Wingdings" panose="05000000000000000000" pitchFamily="2" charset="2"/>
            <a:buChar char="ü"/>
          </a:pPr>
          <a:r>
            <a:rPr lang="en-US" sz="2800" b="1" i="0" kern="1200" baseline="0" dirty="0">
              <a:latin typeface="Arial" panose="020B0604020202020204" pitchFamily="34" charset="0"/>
              <a:cs typeface="Arial" panose="020B0604020202020204" pitchFamily="34" charset="0"/>
            </a:rPr>
            <a:t>To introduce legislation to ensure that WSP mitigation continues as it currently is for both the Benefit Cap and the Social Sector Size Criteria, without the re-introduction of scenarios when exclusions to mitigation may result.</a:t>
          </a:r>
          <a:endParaRPr lang="en-US" sz="2800" kern="1200" dirty="0">
            <a:latin typeface="Arial" panose="020B0604020202020204" pitchFamily="34" charset="0"/>
            <a:cs typeface="Arial" panose="020B0604020202020204" pitchFamily="34" charset="0"/>
          </a:endParaRPr>
        </a:p>
      </dsp:txBody>
      <dsp:txXfrm>
        <a:off x="161448" y="508"/>
        <a:ext cx="13263649" cy="7236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EDC0C-0F52-463E-9400-ABC3843E6E76}">
      <dsp:nvSpPr>
        <dsp:cNvPr id="0" name=""/>
        <dsp:cNvSpPr/>
      </dsp:nvSpPr>
      <dsp:spPr>
        <a:xfrm>
          <a:off x="0" y="0"/>
          <a:ext cx="13209946" cy="7045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Arial" panose="020B0604020202020204" pitchFamily="34" charset="0"/>
            <a:cs typeface="Arial" panose="020B0604020202020204" pitchFamily="34" charset="0"/>
          </a:endParaRPr>
        </a:p>
        <a:p>
          <a:pPr marL="285750" lvl="1" indent="-285750" algn="l" defTabSz="1244600">
            <a:lnSpc>
              <a:spcPct val="100000"/>
            </a:lnSpc>
            <a:spcBef>
              <a:spcPct val="0"/>
            </a:spcBef>
            <a:spcAft>
              <a:spcPct val="15000"/>
            </a:spcAft>
            <a:buFont typeface="Wingdings" panose="05000000000000000000" pitchFamily="2" charset="2"/>
            <a:buChar char="ü"/>
          </a:pPr>
          <a:r>
            <a:rPr lang="en-US" sz="2800" b="1" i="0" kern="1200" baseline="0" dirty="0">
              <a:latin typeface="Arial" panose="020B0604020202020204" pitchFamily="34" charset="0"/>
              <a:cs typeface="Arial" panose="020B0604020202020204" pitchFamily="34" charset="0"/>
            </a:rPr>
            <a:t>To introduce legislation to provide a statutory basis for payment of WSP mitigation to those people claiming Universal Credit.</a:t>
          </a:r>
          <a:endParaRPr lang="en-US" sz="2800" kern="1200" dirty="0">
            <a:latin typeface="Arial" panose="020B0604020202020204" pitchFamily="34" charset="0"/>
            <a:cs typeface="Arial" panose="020B0604020202020204" pitchFamily="34" charset="0"/>
          </a:endParaRPr>
        </a:p>
        <a:p>
          <a:pPr marL="285750" lvl="1" indent="-285750" algn="l" defTabSz="1244600">
            <a:lnSpc>
              <a:spcPct val="100000"/>
            </a:lnSpc>
            <a:spcBef>
              <a:spcPct val="0"/>
            </a:spcBef>
            <a:spcAft>
              <a:spcPct val="15000"/>
            </a:spcAft>
            <a:buFont typeface="Wingdings" panose="05000000000000000000" pitchFamily="2" charset="2"/>
            <a:buChar char="ü"/>
          </a:pPr>
          <a:r>
            <a:rPr lang="en-US" sz="2800" b="1" i="0" kern="1200" baseline="0" dirty="0">
              <a:latin typeface="Arial" panose="020B0604020202020204" pitchFamily="34" charset="0"/>
              <a:cs typeface="Arial" panose="020B0604020202020204" pitchFamily="34" charset="0"/>
            </a:rPr>
            <a:t>To consider how communications around the WSP schemes could be improved.</a:t>
          </a:r>
          <a:endParaRPr lang="en-US" sz="2800" kern="1200" dirty="0">
            <a:latin typeface="Arial" panose="020B0604020202020204" pitchFamily="34" charset="0"/>
            <a:cs typeface="Arial" panose="020B0604020202020204" pitchFamily="34" charset="0"/>
          </a:endParaRPr>
        </a:p>
        <a:p>
          <a:pPr marL="285750" lvl="1" indent="-285750" algn="l" defTabSz="1244600">
            <a:lnSpc>
              <a:spcPct val="100000"/>
            </a:lnSpc>
            <a:spcBef>
              <a:spcPct val="0"/>
            </a:spcBef>
            <a:spcAft>
              <a:spcPct val="15000"/>
            </a:spcAft>
            <a:buFont typeface="Wingdings" panose="05000000000000000000" pitchFamily="2" charset="2"/>
            <a:buChar char="ü"/>
          </a:pPr>
          <a:r>
            <a:rPr lang="en-US" sz="2800" b="1" i="0" kern="1200" baseline="0" dirty="0">
              <a:latin typeface="Arial" panose="020B0604020202020204" pitchFamily="34" charset="0"/>
              <a:cs typeface="Arial" panose="020B0604020202020204" pitchFamily="34" charset="0"/>
            </a:rPr>
            <a:t>To look at how the current operational delivery of the WSP schemes could be enhanced considering both IT and manual solutions.</a:t>
          </a:r>
          <a:endParaRPr lang="en-US" sz="2800" kern="1200" dirty="0">
            <a:latin typeface="Arial" panose="020B0604020202020204" pitchFamily="34" charset="0"/>
            <a:cs typeface="Arial" panose="020B0604020202020204" pitchFamily="34" charset="0"/>
          </a:endParaRPr>
        </a:p>
      </dsp:txBody>
      <dsp:txXfrm>
        <a:off x="0" y="0"/>
        <a:ext cx="13209946" cy="7045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19C4-0BA6-4173-BD54-E969F7B9DD58}">
      <dsp:nvSpPr>
        <dsp:cNvPr id="0" name=""/>
        <dsp:cNvSpPr/>
      </dsp:nvSpPr>
      <dsp:spPr>
        <a:xfrm>
          <a:off x="0" y="5348326"/>
          <a:ext cx="11034212" cy="1755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b="1" kern="1200" dirty="0"/>
            <a:t>Communications planned to advise </a:t>
          </a:r>
          <a:r>
            <a:rPr lang="en-US" sz="4100" b="1" kern="1200"/>
            <a:t>customers about their mitigation payments.</a:t>
          </a:r>
          <a:endParaRPr lang="en-US" sz="4100" kern="1200" dirty="0"/>
        </a:p>
      </dsp:txBody>
      <dsp:txXfrm>
        <a:off x="0" y="5348326"/>
        <a:ext cx="11034212" cy="1755440"/>
      </dsp:txXfrm>
    </dsp:sp>
    <dsp:sp modelId="{B25A0662-1DE5-4997-9059-AECFF6245B66}">
      <dsp:nvSpPr>
        <dsp:cNvPr id="0" name=""/>
        <dsp:cNvSpPr/>
      </dsp:nvSpPr>
      <dsp:spPr>
        <a:xfrm rot="10800000">
          <a:off x="0" y="2674790"/>
          <a:ext cx="11034212" cy="269986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b="1" kern="1200"/>
            <a:t>Legislation to extend the mitigation payments currently being drafted.</a:t>
          </a:r>
          <a:endParaRPr lang="en-US" sz="4100" kern="1200"/>
        </a:p>
      </dsp:txBody>
      <dsp:txXfrm rot="10800000">
        <a:off x="0" y="2674790"/>
        <a:ext cx="11034212" cy="1754292"/>
      </dsp:txXfrm>
    </dsp:sp>
    <dsp:sp modelId="{E12EA44A-5022-4641-9911-1566EA8E7D75}">
      <dsp:nvSpPr>
        <dsp:cNvPr id="0" name=""/>
        <dsp:cNvSpPr/>
      </dsp:nvSpPr>
      <dsp:spPr>
        <a:xfrm rot="10800000">
          <a:off x="0" y="1255"/>
          <a:ext cx="11034212" cy="269986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b="1" i="0" kern="1200" baseline="0"/>
            <a:t>Executive agreed the Statutory Report on 5 December 2024.</a:t>
          </a:r>
          <a:endParaRPr lang="en-US" sz="4100" kern="1200"/>
        </a:p>
      </dsp:txBody>
      <dsp:txXfrm rot="10800000">
        <a:off x="0" y="1255"/>
        <a:ext cx="11034212" cy="1754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44C61-9C87-4ACE-B8AE-09BE12E96FA4}">
      <dsp:nvSpPr>
        <dsp:cNvPr id="0" name=""/>
        <dsp:cNvSpPr/>
      </dsp:nvSpPr>
      <dsp:spPr>
        <a:xfrm>
          <a:off x="1823198" y="671596"/>
          <a:ext cx="4487953" cy="4487953"/>
        </a:xfrm>
        <a:prstGeom prst="blockArc">
          <a:avLst>
            <a:gd name="adj1" fmla="val 9000000"/>
            <a:gd name="adj2" fmla="val 162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54D10-E312-42D5-83C9-99FF85BA6A74}">
      <dsp:nvSpPr>
        <dsp:cNvPr id="0" name=""/>
        <dsp:cNvSpPr/>
      </dsp:nvSpPr>
      <dsp:spPr>
        <a:xfrm>
          <a:off x="1823198" y="671596"/>
          <a:ext cx="4487953" cy="4487953"/>
        </a:xfrm>
        <a:prstGeom prst="blockArc">
          <a:avLst>
            <a:gd name="adj1" fmla="val 1800000"/>
            <a:gd name="adj2" fmla="val 90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A487E5-A45B-492C-8D4F-237836CDA195}">
      <dsp:nvSpPr>
        <dsp:cNvPr id="0" name=""/>
        <dsp:cNvSpPr/>
      </dsp:nvSpPr>
      <dsp:spPr>
        <a:xfrm>
          <a:off x="1823198" y="671596"/>
          <a:ext cx="4487953" cy="4487953"/>
        </a:xfrm>
        <a:prstGeom prst="blockArc">
          <a:avLst>
            <a:gd name="adj1" fmla="val 16200000"/>
            <a:gd name="adj2" fmla="val 180000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532721-062F-4FE6-86C8-AB213285A0C7}">
      <dsp:nvSpPr>
        <dsp:cNvPr id="0" name=""/>
        <dsp:cNvSpPr/>
      </dsp:nvSpPr>
      <dsp:spPr>
        <a:xfrm>
          <a:off x="3034493" y="1882892"/>
          <a:ext cx="2065362" cy="206536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The Access to Justice Foundation</a:t>
          </a:r>
        </a:p>
      </dsp:txBody>
      <dsp:txXfrm>
        <a:off x="3336958" y="2185357"/>
        <a:ext cx="1460432" cy="1460432"/>
      </dsp:txXfrm>
    </dsp:sp>
    <dsp:sp modelId="{85DFEF8D-0924-4195-98FC-02AE08104BD0}">
      <dsp:nvSpPr>
        <dsp:cNvPr id="0" name=""/>
        <dsp:cNvSpPr/>
      </dsp:nvSpPr>
      <dsp:spPr>
        <a:xfrm>
          <a:off x="3344298" y="766"/>
          <a:ext cx="1445753" cy="1445753"/>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Increasing available funds</a:t>
          </a:r>
          <a:endParaRPr lang="en-GB" sz="1600" kern="1200" dirty="0"/>
        </a:p>
      </dsp:txBody>
      <dsp:txXfrm>
        <a:off x="3556024" y="212492"/>
        <a:ext cx="1022301" cy="1022301"/>
      </dsp:txXfrm>
    </dsp:sp>
    <dsp:sp modelId="{137C7853-1F26-4211-9A01-E8092F41E28C}">
      <dsp:nvSpPr>
        <dsp:cNvPr id="0" name=""/>
        <dsp:cNvSpPr/>
      </dsp:nvSpPr>
      <dsp:spPr>
        <a:xfrm>
          <a:off x="5242565" y="3288661"/>
          <a:ext cx="1445753" cy="1445753"/>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Effective grant making </a:t>
          </a:r>
          <a:endParaRPr lang="en-GB" sz="1600" kern="1200" dirty="0"/>
        </a:p>
      </dsp:txBody>
      <dsp:txXfrm>
        <a:off x="5454291" y="3500387"/>
        <a:ext cx="1022301" cy="1022301"/>
      </dsp:txXfrm>
    </dsp:sp>
    <dsp:sp modelId="{47688283-0177-4923-A9A7-762F8B55A1A8}">
      <dsp:nvSpPr>
        <dsp:cNvPr id="0" name=""/>
        <dsp:cNvSpPr/>
      </dsp:nvSpPr>
      <dsp:spPr>
        <a:xfrm>
          <a:off x="1446031" y="3288661"/>
          <a:ext cx="1445753" cy="1445753"/>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Making the case</a:t>
          </a:r>
          <a:endParaRPr lang="en-GB" sz="1600" kern="1200" dirty="0"/>
        </a:p>
      </dsp:txBody>
      <dsp:txXfrm>
        <a:off x="1657757" y="3500387"/>
        <a:ext cx="1022301" cy="1022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DF1D0-CBA7-4905-AB44-3169EBEEE95D}">
      <dsp:nvSpPr>
        <dsp:cNvPr id="0" name=""/>
        <dsp:cNvSpPr/>
      </dsp:nvSpPr>
      <dsp:spPr>
        <a:xfrm>
          <a:off x="0" y="2289"/>
          <a:ext cx="16544423" cy="1160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BC929-6DA7-4492-896D-5451BB26C37D}">
      <dsp:nvSpPr>
        <dsp:cNvPr id="0" name=""/>
        <dsp:cNvSpPr/>
      </dsp:nvSpPr>
      <dsp:spPr>
        <a:xfrm>
          <a:off x="351083" y="263426"/>
          <a:ext cx="638332" cy="638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16C7F3-FE67-4C31-83CF-EB8BE4CC7B60}">
      <dsp:nvSpPr>
        <dsp:cNvPr id="0" name=""/>
        <dsp:cNvSpPr/>
      </dsp:nvSpPr>
      <dsp:spPr>
        <a:xfrm>
          <a:off x="1340499" y="2289"/>
          <a:ext cx="15203923" cy="11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31" tIns="122831" rIns="122831" bIns="122831" numCol="1" spcCol="1270" anchor="ctr" anchorCtr="0">
          <a:noAutofit/>
        </a:bodyPr>
        <a:lstStyle/>
        <a:p>
          <a:pPr marL="0" lvl="0" indent="0" algn="l" defTabSz="977900">
            <a:lnSpc>
              <a:spcPct val="100000"/>
            </a:lnSpc>
            <a:spcBef>
              <a:spcPct val="0"/>
            </a:spcBef>
            <a:spcAft>
              <a:spcPct val="35000"/>
            </a:spcAft>
            <a:buNone/>
          </a:pPr>
          <a:r>
            <a:rPr lang="en-GB" sz="2200" kern="1200" dirty="0"/>
            <a:t>Established under s194 Legal Services Act by the legal profession</a:t>
          </a:r>
          <a:endParaRPr lang="en-US" sz="2200" kern="1200" dirty="0"/>
        </a:p>
      </dsp:txBody>
      <dsp:txXfrm>
        <a:off x="1340499" y="2289"/>
        <a:ext cx="15203923" cy="1160605"/>
      </dsp:txXfrm>
    </dsp:sp>
    <dsp:sp modelId="{12D7AE2F-28B6-4932-8A47-E5183D404CEB}">
      <dsp:nvSpPr>
        <dsp:cNvPr id="0" name=""/>
        <dsp:cNvSpPr/>
      </dsp:nvSpPr>
      <dsp:spPr>
        <a:xfrm>
          <a:off x="0" y="1453046"/>
          <a:ext cx="16544423" cy="1160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E0C36-7F82-452B-8235-636B730B1255}">
      <dsp:nvSpPr>
        <dsp:cNvPr id="0" name=""/>
        <dsp:cNvSpPr/>
      </dsp:nvSpPr>
      <dsp:spPr>
        <a:xfrm>
          <a:off x="351083" y="1714182"/>
          <a:ext cx="638332" cy="63833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E277B3-9C53-43DF-8400-AF44D9C7E7BD}">
      <dsp:nvSpPr>
        <dsp:cNvPr id="0" name=""/>
        <dsp:cNvSpPr/>
      </dsp:nvSpPr>
      <dsp:spPr>
        <a:xfrm>
          <a:off x="1340499" y="1453046"/>
          <a:ext cx="15203923" cy="11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31" tIns="122831" rIns="122831" bIns="122831" numCol="1" spcCol="1270" anchor="ctr" anchorCtr="0">
          <a:noAutofit/>
        </a:bodyPr>
        <a:lstStyle/>
        <a:p>
          <a:pPr marL="0" lvl="0" indent="0" algn="l" defTabSz="977900">
            <a:lnSpc>
              <a:spcPct val="100000"/>
            </a:lnSpc>
            <a:spcBef>
              <a:spcPct val="0"/>
            </a:spcBef>
            <a:spcAft>
              <a:spcPct val="35000"/>
            </a:spcAft>
            <a:buNone/>
          </a:pPr>
          <a:r>
            <a:rPr lang="en-GB" sz="2200" kern="1200" dirty="0"/>
            <a:t>Pro Bono Costs Orders/ Collective actions</a:t>
          </a:r>
          <a:endParaRPr lang="en-US" sz="2200" kern="1200" dirty="0"/>
        </a:p>
      </dsp:txBody>
      <dsp:txXfrm>
        <a:off x="1340499" y="1453046"/>
        <a:ext cx="15203923" cy="1160605"/>
      </dsp:txXfrm>
    </dsp:sp>
    <dsp:sp modelId="{AE97B6D6-74B6-4FA0-BEA7-8E8DCA8638D0}">
      <dsp:nvSpPr>
        <dsp:cNvPr id="0" name=""/>
        <dsp:cNvSpPr/>
      </dsp:nvSpPr>
      <dsp:spPr>
        <a:xfrm>
          <a:off x="0" y="2903803"/>
          <a:ext cx="16544423" cy="1160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2F286-FF1D-4404-8EB8-2E3FDCD20315}">
      <dsp:nvSpPr>
        <dsp:cNvPr id="0" name=""/>
        <dsp:cNvSpPr/>
      </dsp:nvSpPr>
      <dsp:spPr>
        <a:xfrm>
          <a:off x="351083" y="3164939"/>
          <a:ext cx="638332" cy="6383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9A0CDF-0AA0-4911-91AC-0B80516D3B2E}">
      <dsp:nvSpPr>
        <dsp:cNvPr id="0" name=""/>
        <dsp:cNvSpPr/>
      </dsp:nvSpPr>
      <dsp:spPr>
        <a:xfrm>
          <a:off x="1340499" y="2903803"/>
          <a:ext cx="15203923" cy="11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31" tIns="122831" rIns="122831" bIns="122831" numCol="1" spcCol="1270" anchor="ctr" anchorCtr="0">
          <a:noAutofit/>
        </a:bodyPr>
        <a:lstStyle/>
        <a:p>
          <a:pPr marL="0" lvl="0" indent="0" algn="l" defTabSz="977900">
            <a:lnSpc>
              <a:spcPct val="100000"/>
            </a:lnSpc>
            <a:spcBef>
              <a:spcPct val="0"/>
            </a:spcBef>
            <a:spcAft>
              <a:spcPct val="35000"/>
            </a:spcAft>
            <a:buNone/>
          </a:pPr>
          <a:r>
            <a:rPr lang="en-GB" sz="2200" kern="1200" dirty="0"/>
            <a:t>Fundraising with the legal community, philanthropic sector and governments</a:t>
          </a:r>
          <a:endParaRPr lang="en-US" sz="2200" kern="1200" dirty="0"/>
        </a:p>
      </dsp:txBody>
      <dsp:txXfrm>
        <a:off x="1340499" y="2903803"/>
        <a:ext cx="15203923" cy="1160605"/>
      </dsp:txXfrm>
    </dsp:sp>
    <dsp:sp modelId="{066B2258-9AB7-40ED-804C-BCAA7D126F6B}">
      <dsp:nvSpPr>
        <dsp:cNvPr id="0" name=""/>
        <dsp:cNvSpPr/>
      </dsp:nvSpPr>
      <dsp:spPr>
        <a:xfrm>
          <a:off x="0" y="4293604"/>
          <a:ext cx="16544423" cy="1160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BF14A-7540-4E24-AFD4-B4F1E2768B42}">
      <dsp:nvSpPr>
        <dsp:cNvPr id="0" name=""/>
        <dsp:cNvSpPr/>
      </dsp:nvSpPr>
      <dsp:spPr>
        <a:xfrm>
          <a:off x="351083" y="4615695"/>
          <a:ext cx="638332" cy="6383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64AF75-D9E0-4FF6-AF38-65D948756684}">
      <dsp:nvSpPr>
        <dsp:cNvPr id="0" name=""/>
        <dsp:cNvSpPr/>
      </dsp:nvSpPr>
      <dsp:spPr>
        <a:xfrm>
          <a:off x="1340499" y="4354559"/>
          <a:ext cx="15203923" cy="11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31" tIns="122831" rIns="122831" bIns="122831" numCol="1" spcCol="1270" anchor="ctr" anchorCtr="0">
          <a:noAutofit/>
        </a:bodyPr>
        <a:lstStyle/>
        <a:p>
          <a:pPr marL="0" lvl="0" indent="0" algn="l" defTabSz="977900">
            <a:lnSpc>
              <a:spcPct val="100000"/>
            </a:lnSpc>
            <a:spcBef>
              <a:spcPct val="0"/>
            </a:spcBef>
            <a:spcAft>
              <a:spcPct val="35000"/>
            </a:spcAft>
            <a:buNone/>
          </a:pPr>
          <a:r>
            <a:rPr lang="en-GB" sz="2200" kern="1200" dirty="0"/>
            <a:t>Exploring new funding models </a:t>
          </a:r>
          <a:endParaRPr lang="en-US" sz="2200" kern="1200" dirty="0"/>
        </a:p>
      </dsp:txBody>
      <dsp:txXfrm>
        <a:off x="1340499" y="4354559"/>
        <a:ext cx="15203923" cy="1160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C9AB7-A400-43D2-9F94-0F9D048DF8F5}">
      <dsp:nvSpPr>
        <dsp:cNvPr id="0" name=""/>
        <dsp:cNvSpPr/>
      </dsp:nvSpPr>
      <dsp:spPr>
        <a:xfrm>
          <a:off x="0" y="558365"/>
          <a:ext cx="2527845" cy="151670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Keeps families in their homes</a:t>
          </a:r>
          <a:endParaRPr lang="en-GB" sz="2000" kern="1200" dirty="0"/>
        </a:p>
      </dsp:txBody>
      <dsp:txXfrm>
        <a:off x="0" y="558365"/>
        <a:ext cx="2527845" cy="1516707"/>
      </dsp:txXfrm>
    </dsp:sp>
    <dsp:sp modelId="{673EC812-D719-4909-A552-1141FBE77EC1}">
      <dsp:nvSpPr>
        <dsp:cNvPr id="0" name=""/>
        <dsp:cNvSpPr/>
      </dsp:nvSpPr>
      <dsp:spPr>
        <a:xfrm>
          <a:off x="2780630" y="558365"/>
          <a:ext cx="2527845" cy="151670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Keeps women and children safe from domestic abuse</a:t>
          </a:r>
        </a:p>
      </dsp:txBody>
      <dsp:txXfrm>
        <a:off x="2780630" y="558365"/>
        <a:ext cx="2527845" cy="1516707"/>
      </dsp:txXfrm>
    </dsp:sp>
    <dsp:sp modelId="{E6120760-B05B-44D8-AA63-E161C69E9C4D}">
      <dsp:nvSpPr>
        <dsp:cNvPr id="0" name=""/>
        <dsp:cNvSpPr/>
      </dsp:nvSpPr>
      <dsp:spPr>
        <a:xfrm>
          <a:off x="5561261" y="558365"/>
          <a:ext cx="2527845" cy="151670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Helps people to rebuild their lives after fleeing war and persecution</a:t>
          </a:r>
          <a:endParaRPr lang="en-GB" sz="2000" kern="1200" dirty="0"/>
        </a:p>
      </dsp:txBody>
      <dsp:txXfrm>
        <a:off x="5561261" y="558365"/>
        <a:ext cx="2527845" cy="1516707"/>
      </dsp:txXfrm>
    </dsp:sp>
    <dsp:sp modelId="{7014F624-6060-4868-9E82-A7FB46F70033}">
      <dsp:nvSpPr>
        <dsp:cNvPr id="0" name=""/>
        <dsp:cNvSpPr/>
      </dsp:nvSpPr>
      <dsp:spPr>
        <a:xfrm>
          <a:off x="0" y="2327857"/>
          <a:ext cx="2527845" cy="1516707"/>
        </a:xfrm>
        <a:prstGeom prst="rect">
          <a:avLst/>
        </a:prstGeom>
        <a:solidFill>
          <a:srgbClr val="00B0F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Helps disabled people access the support they need to live independently</a:t>
          </a:r>
          <a:endParaRPr lang="en-GB" sz="2000" kern="1200" dirty="0"/>
        </a:p>
      </dsp:txBody>
      <dsp:txXfrm>
        <a:off x="0" y="2327857"/>
        <a:ext cx="2527845" cy="1516707"/>
      </dsp:txXfrm>
    </dsp:sp>
    <dsp:sp modelId="{E92C5030-AD86-40E7-900C-4FB7189C0B66}">
      <dsp:nvSpPr>
        <dsp:cNvPr id="0" name=""/>
        <dsp:cNvSpPr/>
      </dsp:nvSpPr>
      <dsp:spPr>
        <a:xfrm>
          <a:off x="2780630" y="2327857"/>
          <a:ext cx="2527845" cy="151670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Helps older people access the income  they are entitled to so they can eat and stay warm</a:t>
          </a:r>
        </a:p>
      </dsp:txBody>
      <dsp:txXfrm>
        <a:off x="2780630" y="2327857"/>
        <a:ext cx="2527845" cy="1516707"/>
      </dsp:txXfrm>
    </dsp:sp>
    <dsp:sp modelId="{01E9D4B9-4886-40CE-95D4-A3099310A2F9}">
      <dsp:nvSpPr>
        <dsp:cNvPr id="0" name=""/>
        <dsp:cNvSpPr/>
      </dsp:nvSpPr>
      <dsp:spPr>
        <a:xfrm>
          <a:off x="5561261" y="2327857"/>
          <a:ext cx="2527845" cy="151670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Challenges unfair and discriminatory </a:t>
          </a:r>
          <a:r>
            <a:rPr lang="en-US" sz="2000" kern="1200" dirty="0" err="1"/>
            <a:t>behaviours</a:t>
          </a:r>
          <a:r>
            <a:rPr lang="en-US" sz="2000" kern="1200" dirty="0"/>
            <a:t> </a:t>
          </a:r>
          <a:endParaRPr lang="en-GB" sz="2000" kern="1200" dirty="0"/>
        </a:p>
      </dsp:txBody>
      <dsp:txXfrm>
        <a:off x="5561261" y="2327857"/>
        <a:ext cx="2527845" cy="15167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DCE9-687F-4B31-850A-9DAC4BA247B4}">
      <dsp:nvSpPr>
        <dsp:cNvPr id="0" name=""/>
        <dsp:cNvSpPr/>
      </dsp:nvSpPr>
      <dsp:spPr>
        <a:xfrm>
          <a:off x="2019" y="133926"/>
          <a:ext cx="7088735" cy="450134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CE9F47A-D6BE-48A1-A8B6-C28CDE39430A}">
      <dsp:nvSpPr>
        <dsp:cNvPr id="0" name=""/>
        <dsp:cNvSpPr/>
      </dsp:nvSpPr>
      <dsp:spPr>
        <a:xfrm>
          <a:off x="789656" y="882181"/>
          <a:ext cx="7088735" cy="450134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0" i="0" kern="1200"/>
            <a:t>Individuals and families accessing specialist advice services frequently present with multiples legal problems, with an average of 4.86 issues per person seeking advice.</a:t>
          </a:r>
          <a:endParaRPr lang="en-US" sz="3700" kern="1200"/>
        </a:p>
      </dsp:txBody>
      <dsp:txXfrm>
        <a:off x="921496" y="1014021"/>
        <a:ext cx="6825055" cy="4237667"/>
      </dsp:txXfrm>
    </dsp:sp>
    <dsp:sp modelId="{3FF5B3B2-68EA-4750-9758-E0B74B85C442}">
      <dsp:nvSpPr>
        <dsp:cNvPr id="0" name=""/>
        <dsp:cNvSpPr/>
      </dsp:nvSpPr>
      <dsp:spPr>
        <a:xfrm>
          <a:off x="8666030" y="133926"/>
          <a:ext cx="7088735" cy="450134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6442C0B-1EBE-4534-AD5A-D6A26C53CB10}">
      <dsp:nvSpPr>
        <dsp:cNvPr id="0" name=""/>
        <dsp:cNvSpPr/>
      </dsp:nvSpPr>
      <dsp:spPr>
        <a:xfrm>
          <a:off x="9453667" y="882181"/>
          <a:ext cx="7088735" cy="450134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0" i="0" kern="1200"/>
            <a:t>· In 2022/23, Civil Legal Aid provision was £728 million lower in real terms than it was a decade ago. Respondents reported just 8% of their funding for free legal advice provision came from Legal Aid.</a:t>
          </a:r>
          <a:endParaRPr lang="en-US" sz="3700" kern="1200"/>
        </a:p>
      </dsp:txBody>
      <dsp:txXfrm>
        <a:off x="9585507" y="1014021"/>
        <a:ext cx="6825055" cy="42376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DB79-3ED1-46BF-A2EB-0B5A5204C058}">
      <dsp:nvSpPr>
        <dsp:cNvPr id="0" name=""/>
        <dsp:cNvSpPr/>
      </dsp:nvSpPr>
      <dsp:spPr>
        <a:xfrm>
          <a:off x="283688" y="174579"/>
          <a:ext cx="2115164" cy="21151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ACE76-D55C-4C8A-86AA-47184095CD09}">
      <dsp:nvSpPr>
        <dsp:cNvPr id="0" name=""/>
        <dsp:cNvSpPr/>
      </dsp:nvSpPr>
      <dsp:spPr>
        <a:xfrm>
          <a:off x="727873" y="618763"/>
          <a:ext cx="1226795" cy="1226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9811BE-3985-4394-9ED3-320C849707A1}">
      <dsp:nvSpPr>
        <dsp:cNvPr id="0" name=""/>
        <dsp:cNvSpPr/>
      </dsp:nvSpPr>
      <dsp:spPr>
        <a:xfrm>
          <a:off x="2852102" y="174579"/>
          <a:ext cx="4985744" cy="211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o Research showed average savings of £9,100 per case or ~£4.5bn for every 500k people</a:t>
          </a:r>
          <a:endParaRPr lang="en-US" sz="2000" kern="1200"/>
        </a:p>
      </dsp:txBody>
      <dsp:txXfrm>
        <a:off x="2852102" y="174579"/>
        <a:ext cx="4985744" cy="2115164"/>
      </dsp:txXfrm>
    </dsp:sp>
    <dsp:sp modelId="{7E4D6BD8-2044-4124-9D3F-330105E521AC}">
      <dsp:nvSpPr>
        <dsp:cNvPr id="0" name=""/>
        <dsp:cNvSpPr/>
      </dsp:nvSpPr>
      <dsp:spPr>
        <a:xfrm>
          <a:off x="8706575" y="174579"/>
          <a:ext cx="2115164" cy="21151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D8CFB-0F67-466C-82A4-8516F5F2EAEC}">
      <dsp:nvSpPr>
        <dsp:cNvPr id="0" name=""/>
        <dsp:cNvSpPr/>
      </dsp:nvSpPr>
      <dsp:spPr>
        <a:xfrm>
          <a:off x="9150760" y="618763"/>
          <a:ext cx="1226795" cy="1226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4B03DC-892A-4EFD-B0B3-4AE539C498DA}">
      <dsp:nvSpPr>
        <dsp:cNvPr id="0" name=""/>
        <dsp:cNvSpPr/>
      </dsp:nvSpPr>
      <dsp:spPr>
        <a:xfrm>
          <a:off x="11274989" y="174579"/>
          <a:ext cx="4985744" cy="211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o For each person who receives advice, 0.39 additional household members become employable. Advising 100,000 clients could lead to 38,900 more people entering the workforce, generating approximately £81 million in income tax and National Insurance contributions.</a:t>
          </a:r>
          <a:endParaRPr lang="en-US" sz="2000" kern="1200"/>
        </a:p>
      </dsp:txBody>
      <dsp:txXfrm>
        <a:off x="11274989" y="174579"/>
        <a:ext cx="4985744" cy="2115164"/>
      </dsp:txXfrm>
    </dsp:sp>
    <dsp:sp modelId="{B8A8A5E1-9639-4118-A79C-5F1E3F4C3077}">
      <dsp:nvSpPr>
        <dsp:cNvPr id="0" name=""/>
        <dsp:cNvSpPr/>
      </dsp:nvSpPr>
      <dsp:spPr>
        <a:xfrm>
          <a:off x="283688" y="3227711"/>
          <a:ext cx="2115164" cy="21151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87EA1-A732-4E24-ABAE-5DC2C44A8E4E}">
      <dsp:nvSpPr>
        <dsp:cNvPr id="0" name=""/>
        <dsp:cNvSpPr/>
      </dsp:nvSpPr>
      <dsp:spPr>
        <a:xfrm>
          <a:off x="727873" y="3671895"/>
          <a:ext cx="1226795" cy="12267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487ED5-6401-43A0-96E7-7986D9935254}">
      <dsp:nvSpPr>
        <dsp:cNvPr id="0" name=""/>
        <dsp:cNvSpPr/>
      </dsp:nvSpPr>
      <dsp:spPr>
        <a:xfrm>
          <a:off x="2852102" y="3227711"/>
          <a:ext cx="4985744" cy="211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o People with access to free specialist legal advice are projected to spend 1.6 fewer years in crisis compared to those without access.</a:t>
          </a:r>
          <a:endParaRPr lang="en-US" sz="2000" kern="1200"/>
        </a:p>
      </dsp:txBody>
      <dsp:txXfrm>
        <a:off x="2852102" y="3227711"/>
        <a:ext cx="4985744" cy="2115164"/>
      </dsp:txXfrm>
    </dsp:sp>
    <dsp:sp modelId="{10406E89-76CA-4B35-8F58-993591E8D44D}">
      <dsp:nvSpPr>
        <dsp:cNvPr id="0" name=""/>
        <dsp:cNvSpPr/>
      </dsp:nvSpPr>
      <dsp:spPr>
        <a:xfrm>
          <a:off x="8706575" y="3227711"/>
          <a:ext cx="2115164" cy="21151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9E9D6-01FB-490C-9E61-276167B2F5AD}">
      <dsp:nvSpPr>
        <dsp:cNvPr id="0" name=""/>
        <dsp:cNvSpPr/>
      </dsp:nvSpPr>
      <dsp:spPr>
        <a:xfrm>
          <a:off x="9150760" y="3671895"/>
          <a:ext cx="1226795" cy="12267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CA74C3-837F-432B-91AC-9ED9662F155A}">
      <dsp:nvSpPr>
        <dsp:cNvPr id="0" name=""/>
        <dsp:cNvSpPr/>
      </dsp:nvSpPr>
      <dsp:spPr>
        <a:xfrm>
          <a:off x="11274989" y="3227711"/>
          <a:ext cx="4985744" cy="211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a:t>o Advising 100,000 clients could lead to 38,900 more people entering the workforce, generating approximately £81 million in income tax and National Insurance contributions</a:t>
          </a:r>
          <a:endParaRPr lang="en-US" sz="2000" kern="1200"/>
        </a:p>
      </dsp:txBody>
      <dsp:txXfrm>
        <a:off x="11274989" y="3227711"/>
        <a:ext cx="4985744" cy="21151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13886-4488-436E-9F1B-B6D8D3DF202A}"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10FE0-4664-45FF-9D17-612FDA18FBB6}" type="slidenum">
              <a:rPr lang="en-GB" smtClean="0"/>
              <a:t>‹#›</a:t>
            </a:fld>
            <a:endParaRPr lang="en-GB"/>
          </a:p>
        </p:txBody>
      </p:sp>
    </p:spTree>
    <p:extLst>
      <p:ext uri="{BB962C8B-B14F-4D97-AF65-F5344CB8AC3E}">
        <p14:creationId xmlns:p14="http://schemas.microsoft.com/office/powerpoint/2010/main" val="150204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200" smtClean="0"/>
              <a:pPr/>
              <a:t>2</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507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6B85-CB10-608C-3891-85D23D912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01E59-CB9A-C14A-2BF2-37DE2804E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0D8C0-F83F-84ED-3234-26C5327E72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8F08BB-8D75-0C7B-5FD1-061413640330}"/>
              </a:ext>
            </a:extLst>
          </p:cNvPr>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35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5067-83A3-7A46-8CB5-9E7910B3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014B9-14BF-6956-2C1D-A3E3A3044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DCF96-2FB8-A900-E8BA-0A3F0B904A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AF1BF6-867E-7787-3D43-1DFB98142EC5}"/>
              </a:ext>
            </a:extLst>
          </p:cNvPr>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9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200" smtClean="0"/>
              <a:pPr/>
              <a:t>32</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849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Delighted to have been invited to your AGM and to have the opportunity to share some of our recent advocacy work with you all</a:t>
            </a:r>
          </a:p>
          <a:p>
            <a:r>
              <a:rPr lang="en-GB" dirty="0"/>
              <a:t>Also to share our members experiences with you and to hear from you all to</a:t>
            </a:r>
          </a:p>
          <a:p>
            <a:r>
              <a:rPr lang="en-GB" dirty="0"/>
              <a:t>No doubt – despite different legislation, regulation etc – we have many shared experiences and 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4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1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003A7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13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56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35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988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EE270-322A-4BF6-80B1-CEC8038B58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88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200" smtClean="0"/>
              <a:pPr/>
              <a:t>3</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4233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01F2C-2E35-B863-BDF8-50FF84F3EB57}"/>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A7CFC348-BF6B-4C1D-DE01-3D43863E45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200" smtClean="0"/>
              <a:pPr/>
              <a:t>40</a:t>
            </a:fld>
            <a:endParaRPr lang="en-US" altLang="en-US" sz="1200"/>
          </a:p>
        </p:txBody>
      </p:sp>
      <p:sp>
        <p:nvSpPr>
          <p:cNvPr id="5123" name="Rectangle 2">
            <a:extLst>
              <a:ext uri="{FF2B5EF4-FFF2-40B4-BE49-F238E27FC236}">
                <a16:creationId xmlns:a16="http://schemas.microsoft.com/office/drawing/2014/main" id="{AE8308A6-ACB7-5776-5FF6-65203F06B8C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F13AA91E-EF9C-B656-AD11-05C9E750B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77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0EE28-5A64-3C46-81AB-32C2D94CF590}"/>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8A986E75-9856-633A-5760-B1F0C1EFEE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E2EA49-5E52-4B48-88D2-A5D374E4833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23" name="Rectangle 2">
            <a:extLst>
              <a:ext uri="{FF2B5EF4-FFF2-40B4-BE49-F238E27FC236}">
                <a16:creationId xmlns:a16="http://schemas.microsoft.com/office/drawing/2014/main" id="{7ACBCD8A-16C0-7B1D-B445-D7F1BFF54F3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3B134CE-12A1-4C77-C1ED-F0C6F1854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388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CE9C-83BC-83F1-0CCE-73A6CD607C15}"/>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068F4E89-BFC5-5243-FC58-EB2325BC3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E2EA49-5E52-4B48-88D2-A5D374E4833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23" name="Rectangle 2">
            <a:extLst>
              <a:ext uri="{FF2B5EF4-FFF2-40B4-BE49-F238E27FC236}">
                <a16:creationId xmlns:a16="http://schemas.microsoft.com/office/drawing/2014/main" id="{EA48B49E-26D2-03BA-F608-02DBF5847D6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1FEB414-7050-4041-B07F-A1DAB905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5032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0EE28-5A64-3C46-81AB-32C2D94CF590}"/>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8A986E75-9856-633A-5760-B1F0C1EFEE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200" smtClean="0"/>
              <a:pPr/>
              <a:t>49</a:t>
            </a:fld>
            <a:endParaRPr lang="en-US" altLang="en-US" sz="1200"/>
          </a:p>
        </p:txBody>
      </p:sp>
      <p:sp>
        <p:nvSpPr>
          <p:cNvPr id="5123" name="Rectangle 2">
            <a:extLst>
              <a:ext uri="{FF2B5EF4-FFF2-40B4-BE49-F238E27FC236}">
                <a16:creationId xmlns:a16="http://schemas.microsoft.com/office/drawing/2014/main" id="{7ACBCD8A-16C0-7B1D-B445-D7F1BFF54F3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3B134CE-12A1-4C77-C1ED-F0C6F1854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388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200" smtClean="0"/>
              <a:pPr/>
              <a:t>10</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9151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1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65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040C-00BF-4F99-67B8-864C90476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E3045-B7EB-3538-BA5F-59FBFA6B3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A5087-59A3-C84D-0B1A-CC7C70DE67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536FBE-2F3A-BF78-2003-9B3613D5869D}"/>
              </a:ext>
            </a:extLst>
          </p:cNvPr>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86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BF25-2DF1-9ECD-BB55-378A4C014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BCB6A-5D71-02DC-47E3-B4667F7E6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8FF1F-994F-3413-28C4-77EA677C49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DFC5D2-DB0E-F020-9BA5-D96A65E433C5}"/>
              </a:ext>
            </a:extLst>
          </p:cNvPr>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1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7D6E-6F53-F3ED-BC1D-8F5289BA4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B6C12-4461-3035-837A-A669C8C25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BD485-AB0B-B1B6-D350-E50B8DBFBD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F243130-E385-3457-27FD-3507C25ECCC4}"/>
              </a:ext>
            </a:extLst>
          </p:cNvPr>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16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26AF1-F58E-2311-7843-6DCB4BE32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526BB-49A1-0931-5024-FC586AB5E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98D86-BC26-5BEF-2990-7C8223D53E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AAE95C-9941-1807-7DFF-8D642E8E08B3}"/>
              </a:ext>
            </a:extLst>
          </p:cNvPr>
          <p:cNvSpPr>
            <a:spLocks noGrp="1"/>
          </p:cNvSpPr>
          <p:nvPr>
            <p:ph type="sldNum" sz="quarter" idx="10"/>
          </p:nvPr>
        </p:nvSpPr>
        <p:spPr>
          <a:xfrm>
            <a:off x="3856737" y="9442154"/>
            <a:ext cx="2950475" cy="49877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74BF-5F85-4997-B56F-3CD83936F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66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01EB-174A-D343-85FF-AFD3484EDEF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A0BE92AE-66B3-F14A-A25D-4552C617F04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045103E-5E5D-1544-9933-7B7FE38D2907}"/>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5" name="Footer Placeholder 4">
            <a:extLst>
              <a:ext uri="{FF2B5EF4-FFF2-40B4-BE49-F238E27FC236}">
                <a16:creationId xmlns:a16="http://schemas.microsoft.com/office/drawing/2014/main" id="{686D3CCD-DA96-5047-8963-EAAE398CF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E19A3-E6FC-CF43-9152-5534BDBD8CEB}"/>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302743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583F-62F8-7A41-831B-9D61E8D15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6EFEB6-49F6-BD49-8483-813769D17B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B3E4B-0A73-E541-9407-5B0279A2C3D5}"/>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5" name="Footer Placeholder 4">
            <a:extLst>
              <a:ext uri="{FF2B5EF4-FFF2-40B4-BE49-F238E27FC236}">
                <a16:creationId xmlns:a16="http://schemas.microsoft.com/office/drawing/2014/main" id="{3FC980AF-7C73-3841-9CE6-50E5CF731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659F2-E174-F148-A3EB-8B28D95E0A5A}"/>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105489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7D6E-9590-9847-8A36-7E6A189FA59F}"/>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0CF6C27-3B45-CF4E-8695-2DD714A4660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9628A-EEC4-4D47-B93D-EB5387AE8CAD}"/>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5" name="Footer Placeholder 4">
            <a:extLst>
              <a:ext uri="{FF2B5EF4-FFF2-40B4-BE49-F238E27FC236}">
                <a16:creationId xmlns:a16="http://schemas.microsoft.com/office/drawing/2014/main" id="{A30F9EC7-A9A1-1D47-AF48-6234310AF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51316-3C9C-3C4E-858A-9C95D687A7C5}"/>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173458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CBC0-8681-1147-804A-9BED31FD7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248C9-2A0D-3143-B9CA-9237CD263C6E}"/>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3D512-FECF-4148-982B-F4985191A23B}"/>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203C6-AEDE-2A4C-8B54-1A142A8DCB2F}"/>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6" name="Footer Placeholder 5">
            <a:extLst>
              <a:ext uri="{FF2B5EF4-FFF2-40B4-BE49-F238E27FC236}">
                <a16:creationId xmlns:a16="http://schemas.microsoft.com/office/drawing/2014/main" id="{0DCADA29-FB0C-FE42-9989-C1F3EF4E4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F6D68-222C-F349-8266-22805CDAFA44}"/>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158054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63E6-EEC2-1E4D-A534-A5ED1BE1F90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E2CA1-A5B0-8649-AE17-31F436D454B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29E65D67-E8F9-8745-A87D-ABC689E1D8B6}"/>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14289F-F954-1F41-A3E7-870FC8DC1A7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AC762F80-8C9C-F547-98BB-F17AA517DA25}"/>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B1B13-A656-044A-B4AA-EBCA135F41F7}"/>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8" name="Footer Placeholder 7">
            <a:extLst>
              <a:ext uri="{FF2B5EF4-FFF2-40B4-BE49-F238E27FC236}">
                <a16:creationId xmlns:a16="http://schemas.microsoft.com/office/drawing/2014/main" id="{0ADC278C-688F-D74F-AA0C-4177B93029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B7BC5-F52F-704E-8CC4-0353B2A27EC2}"/>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2012816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ADCD-91C1-2F4F-9BE2-0364B373D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CC9F2-6831-834C-9BE7-1A6AB5A70A89}"/>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4" name="Footer Placeholder 3">
            <a:extLst>
              <a:ext uri="{FF2B5EF4-FFF2-40B4-BE49-F238E27FC236}">
                <a16:creationId xmlns:a16="http://schemas.microsoft.com/office/drawing/2014/main" id="{93F9BBFB-B286-2340-AF2F-FF74A608C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40B829-7D14-7141-AB04-7DC990A7BC5E}"/>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772819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1B2CE-6638-6746-AD96-BBBDD678B0A7}"/>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3" name="Footer Placeholder 2">
            <a:extLst>
              <a:ext uri="{FF2B5EF4-FFF2-40B4-BE49-F238E27FC236}">
                <a16:creationId xmlns:a16="http://schemas.microsoft.com/office/drawing/2014/main" id="{45FEEFA1-0741-A445-B5BD-42137F428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D573A-AE73-4E4E-9C01-038C745CA21D}"/>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739804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86C6-6C1B-F145-B9BA-79CE43F07B9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A7CABB2-3063-AC4E-A899-701F64B9AD06}"/>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03EFF-20EB-DC4F-912C-51093B104DF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563ED93D-C865-F040-A7EC-6684F00C28DA}"/>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6" name="Footer Placeholder 5">
            <a:extLst>
              <a:ext uri="{FF2B5EF4-FFF2-40B4-BE49-F238E27FC236}">
                <a16:creationId xmlns:a16="http://schemas.microsoft.com/office/drawing/2014/main" id="{04920DB7-A224-584C-A7E7-8D1A6559A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864F4-13EC-5941-8E7A-703FA0E0E273}"/>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161271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1F0B-6106-A34D-BBAD-9C1CDFF93B0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A803F8C-B769-474E-8FF8-F916EB2B042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FFB15932-6310-5D4F-A1B1-E909F9F43A8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336DD2E5-D1BF-BB4E-AE37-CADBAE7088A0}"/>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6" name="Footer Placeholder 5">
            <a:extLst>
              <a:ext uri="{FF2B5EF4-FFF2-40B4-BE49-F238E27FC236}">
                <a16:creationId xmlns:a16="http://schemas.microsoft.com/office/drawing/2014/main" id="{6BFD8825-54FE-4648-B705-E781F53E9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8ADD3-0320-564D-9F82-EE3EB7BF1F2F}"/>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1762146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03DD-053A-364D-A027-64BFFA100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FF0A2E-93D4-A243-96EE-9B9951520D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20CD1-C346-3344-A058-77EF66523B12}"/>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5" name="Footer Placeholder 4">
            <a:extLst>
              <a:ext uri="{FF2B5EF4-FFF2-40B4-BE49-F238E27FC236}">
                <a16:creationId xmlns:a16="http://schemas.microsoft.com/office/drawing/2014/main" id="{0B806BF9-AEE6-ED44-8255-B94CF9C46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1F804-4D83-EC48-A1E2-6E678FC2AF49}"/>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422447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CF087-4139-3D42-967D-B0E35590DB9D}"/>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D52CB-18A2-9F47-A534-8DFC6E4FDEB4}"/>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45EB7-7B8E-C747-910A-A1D013464D88}"/>
              </a:ext>
            </a:extLst>
          </p:cNvPr>
          <p:cNvSpPr>
            <a:spLocks noGrp="1"/>
          </p:cNvSpPr>
          <p:nvPr>
            <p:ph type="dt" sz="half" idx="10"/>
          </p:nvPr>
        </p:nvSpPr>
        <p:spPr/>
        <p:txBody>
          <a:bodyPr/>
          <a:lstStyle/>
          <a:p>
            <a:fld id="{7B33A86C-2932-BD43-AA3F-2B14A43A59B4}" type="datetimeFigureOut">
              <a:rPr lang="en-US" smtClean="0"/>
              <a:t>1/29/2025</a:t>
            </a:fld>
            <a:endParaRPr lang="en-US"/>
          </a:p>
        </p:txBody>
      </p:sp>
      <p:sp>
        <p:nvSpPr>
          <p:cNvPr id="5" name="Footer Placeholder 4">
            <a:extLst>
              <a:ext uri="{FF2B5EF4-FFF2-40B4-BE49-F238E27FC236}">
                <a16:creationId xmlns:a16="http://schemas.microsoft.com/office/drawing/2014/main" id="{5962FE80-DB27-5849-8826-A066231AC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98D4-4EEA-F74A-9A84-D8076AE98F31}"/>
              </a:ext>
            </a:extLst>
          </p:cNvPr>
          <p:cNvSpPr>
            <a:spLocks noGrp="1"/>
          </p:cNvSpPr>
          <p:nvPr>
            <p:ph type="sldNum" sz="quarter" idx="12"/>
          </p:nvPr>
        </p:nvSpPr>
        <p:spPr/>
        <p:txBody>
          <a:bodyPr/>
          <a:lstStyle/>
          <a:p>
            <a:fld id="{D98FC556-A86B-D642-9C4C-BF550E763974}" type="slidenum">
              <a:rPr lang="en-US" smtClean="0"/>
              <a:t>‹#›</a:t>
            </a:fld>
            <a:endParaRPr lang="en-US"/>
          </a:p>
        </p:txBody>
      </p:sp>
    </p:spTree>
    <p:extLst>
      <p:ext uri="{BB962C8B-B14F-4D97-AF65-F5344CB8AC3E}">
        <p14:creationId xmlns:p14="http://schemas.microsoft.com/office/powerpoint/2010/main" val="3318974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69801" y="4628648"/>
            <a:ext cx="16894299" cy="49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71787" y="1530647"/>
            <a:ext cx="16490324" cy="2212520"/>
          </a:xfrm>
          <a:effectLst/>
        </p:spPr>
        <p:txBody>
          <a:bodyPr anchor="b">
            <a:normAutofit/>
          </a:bodyPr>
          <a:lstStyle>
            <a:lvl1pP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71791" y="3743168"/>
            <a:ext cx="16490319" cy="885482"/>
          </a:xfrm>
        </p:spPr>
        <p:txBody>
          <a:bodyPr anchor="t">
            <a:normAutofit/>
          </a:bodyPr>
          <a:lstStyle>
            <a:lvl1pPr marL="0" indent="0" algn="l">
              <a:buNone/>
              <a:defRPr sz="2400" cap="all">
                <a:solidFill>
                  <a:schemeClr val="accent2"/>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1408927" y="8934206"/>
            <a:ext cx="4267200" cy="547688"/>
          </a:xfrm>
        </p:spPr>
        <p:txBody>
          <a:bodyPr/>
          <a:lstStyle>
            <a:lvl1pPr>
              <a:defRPr>
                <a:solidFill>
                  <a:schemeClr val="accent1">
                    <a:lumMod val="75000"/>
                    <a:lumOff val="25000"/>
                  </a:schemeClr>
                </a:solidFill>
              </a:defRPr>
            </a:lvl1pPr>
          </a:lstStyle>
          <a:p>
            <a:fld id="{B0F9BE4D-87C6-4D52-807E-252C7A357464}" type="datetimeFigureOut">
              <a:rPr lang="en-GB" smtClean="0"/>
              <a:t>29/01/2025</a:t>
            </a:fld>
            <a:endParaRPr lang="en-GB" dirty="0"/>
          </a:p>
        </p:txBody>
      </p:sp>
      <p:sp>
        <p:nvSpPr>
          <p:cNvPr id="5" name="Footer Placeholder 4"/>
          <p:cNvSpPr>
            <a:spLocks noGrp="1"/>
          </p:cNvSpPr>
          <p:nvPr>
            <p:ph type="ftr" sz="quarter" idx="11"/>
          </p:nvPr>
        </p:nvSpPr>
        <p:spPr>
          <a:xfrm>
            <a:off x="871788" y="8927717"/>
            <a:ext cx="10375815" cy="547688"/>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5837450" y="8934206"/>
            <a:ext cx="1524660" cy="547688"/>
          </a:xfrm>
        </p:spPr>
        <p:txBody>
          <a:bodyPr/>
          <a:lstStyle>
            <a:lvl1pPr>
              <a:defRPr>
                <a:solidFill>
                  <a:schemeClr val="accent1">
                    <a:lumMod val="75000"/>
                    <a:lumOff val="25000"/>
                  </a:schemeClr>
                </a:solidFill>
              </a:defRPr>
            </a:lvl1pPr>
          </a:lstStyle>
          <a:p>
            <a:fld id="{A435C5DA-4B86-4F9E-A37E-A35CF497BE17}" type="slidenum">
              <a:rPr lang="en-GB" smtClean="0"/>
              <a:t>‹#›</a:t>
            </a:fld>
            <a:endParaRPr lang="en-GB" dirty="0"/>
          </a:p>
        </p:txBody>
      </p:sp>
    </p:spTree>
    <p:extLst>
      <p:ext uri="{BB962C8B-B14F-4D97-AF65-F5344CB8AC3E}">
        <p14:creationId xmlns:p14="http://schemas.microsoft.com/office/powerpoint/2010/main" val="37905902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660429" y="921611"/>
            <a:ext cx="16964007" cy="17839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788" y="1053234"/>
            <a:ext cx="16544424" cy="1520700"/>
          </a:xfrm>
        </p:spPr>
        <p:txBody>
          <a:bodyPr/>
          <a:lstStyle/>
          <a:p>
            <a:r>
              <a:rPr lang="en-US"/>
              <a:t>Click to edit Master title style</a:t>
            </a:r>
            <a:endParaRPr lang="en-US" dirty="0"/>
          </a:p>
        </p:txBody>
      </p:sp>
      <p:sp>
        <p:nvSpPr>
          <p:cNvPr id="3" name="Content Placeholder 2"/>
          <p:cNvSpPr>
            <a:spLocks noGrp="1"/>
          </p:cNvSpPr>
          <p:nvPr>
            <p:ph idx="1"/>
          </p:nvPr>
        </p:nvSpPr>
        <p:spPr>
          <a:xfrm>
            <a:off x="871789" y="3270745"/>
            <a:ext cx="16544423" cy="5517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5837450" y="8934206"/>
            <a:ext cx="1578762" cy="547688"/>
          </a:xfrm>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997678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71726" y="7712962"/>
            <a:ext cx="16936290" cy="18882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790" y="4565866"/>
            <a:ext cx="16544423" cy="2246261"/>
          </a:xfrm>
        </p:spPr>
        <p:txBody>
          <a:bodyPr anchor="b">
            <a:normAutofit/>
          </a:bodyPr>
          <a:lstStyle>
            <a:lvl1pPr algn="l">
              <a:defRPr sz="54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1789" y="6812126"/>
            <a:ext cx="16544423" cy="900834"/>
          </a:xfrm>
        </p:spPr>
        <p:txBody>
          <a:bodyPr anchor="t">
            <a:normAutofit/>
          </a:bodyPr>
          <a:lstStyle>
            <a:lvl1pPr marL="0" indent="0" algn="l">
              <a:buNone/>
              <a:defRPr sz="2700" cap="all">
                <a:solidFill>
                  <a:schemeClr val="accent2"/>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0F9BE4D-87C6-4D52-807E-252C7A357464}" type="datetimeFigureOut">
              <a:rPr lang="en-GB" smtClean="0"/>
              <a:t>29/01/2025</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35C5DA-4B86-4F9E-A37E-A35CF497BE17}" type="slidenum">
              <a:rPr lang="en-GB" smtClean="0"/>
              <a:t>‹#›</a:t>
            </a:fld>
            <a:endParaRPr lang="en-GB" dirty="0"/>
          </a:p>
        </p:txBody>
      </p:sp>
    </p:spTree>
    <p:extLst>
      <p:ext uri="{BB962C8B-B14F-4D97-AF65-F5344CB8AC3E}">
        <p14:creationId xmlns:p14="http://schemas.microsoft.com/office/powerpoint/2010/main" val="651877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668973" y="909831"/>
            <a:ext cx="16950054" cy="18882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790" y="1094487"/>
            <a:ext cx="16544424" cy="148249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71790" y="3342005"/>
            <a:ext cx="8133585" cy="544957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82626" y="3342005"/>
            <a:ext cx="8133588" cy="544957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88116375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668973" y="909831"/>
            <a:ext cx="16950054" cy="18882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871790" y="1094487"/>
            <a:ext cx="16544424" cy="14824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30829" y="3376338"/>
            <a:ext cx="7630613" cy="804008"/>
          </a:xfrm>
        </p:spPr>
        <p:txBody>
          <a:bodyPr anchor="b">
            <a:noAutofit/>
          </a:bodyPr>
          <a:lstStyle>
            <a:lvl1pPr marL="0" indent="0">
              <a:buNone/>
              <a:defRPr sz="3300" b="0">
                <a:solidFill>
                  <a:schemeClr val="accent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871791" y="4389079"/>
            <a:ext cx="8089650" cy="44024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785603" y="3376339"/>
            <a:ext cx="7630610" cy="830060"/>
          </a:xfrm>
        </p:spPr>
        <p:txBody>
          <a:bodyPr anchor="b">
            <a:noAutofit/>
          </a:bodyPr>
          <a:lstStyle>
            <a:lvl1pPr marL="0" indent="0">
              <a:buNone/>
              <a:defRPr sz="3300" b="0">
                <a:solidFill>
                  <a:schemeClr val="accent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326564" y="4389079"/>
            <a:ext cx="8089650" cy="44024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311234203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661025" y="909831"/>
            <a:ext cx="16950054" cy="18882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863841" y="1094487"/>
            <a:ext cx="16544424" cy="14824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969481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359705256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71726" y="7712960"/>
            <a:ext cx="16947300" cy="19120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789" y="7893444"/>
            <a:ext cx="7364168" cy="1034271"/>
          </a:xfrm>
        </p:spPr>
        <p:txBody>
          <a:bodyPr anchor="ctr"/>
          <a:lstStyle>
            <a:lvl1pPr algn="l">
              <a:defRPr sz="3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71724" y="901800"/>
            <a:ext cx="16939260" cy="6307200"/>
          </a:xfrm>
        </p:spPr>
        <p:txBody>
          <a:bodyPr anchor="ctr">
            <a:normAutofit/>
          </a:bodyPr>
          <a:lstStyle>
            <a:lvl1pPr>
              <a:defRPr sz="3000">
                <a:solidFill>
                  <a:schemeClr val="tx2"/>
                </a:solidFill>
              </a:defRPr>
            </a:lvl1pPr>
            <a:lvl2pPr>
              <a:defRPr sz="2700">
                <a:solidFill>
                  <a:schemeClr val="tx2"/>
                </a:solidFill>
              </a:defRPr>
            </a:lvl2pPr>
            <a:lvl3pPr>
              <a:defRPr sz="2400">
                <a:solidFill>
                  <a:schemeClr val="tx2"/>
                </a:solidFill>
              </a:defRPr>
            </a:lvl3pPr>
            <a:lvl4pPr>
              <a:defRPr sz="2100">
                <a:solidFill>
                  <a:schemeClr val="tx2"/>
                </a:solidFill>
              </a:defRPr>
            </a:lvl4pPr>
            <a:lvl5pPr>
              <a:defRPr sz="2100">
                <a:solidFill>
                  <a:schemeClr val="tx2"/>
                </a:solidFill>
              </a:defRPr>
            </a:lvl5pPr>
            <a:lvl6pPr>
              <a:defRPr sz="2100">
                <a:solidFill>
                  <a:schemeClr val="tx2"/>
                </a:solidFill>
              </a:defRPr>
            </a:lvl6pPr>
            <a:lvl7pPr>
              <a:defRPr sz="2100">
                <a:solidFill>
                  <a:schemeClr val="tx2"/>
                </a:solidFill>
              </a:defRPr>
            </a:lvl7pPr>
            <a:lvl8pPr>
              <a:defRPr sz="2100">
                <a:solidFill>
                  <a:schemeClr val="tx2"/>
                </a:solidFill>
              </a:defRPr>
            </a:lvl8pPr>
            <a:lvl9pPr>
              <a:defRPr sz="21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1235" y="7893445"/>
            <a:ext cx="8804981" cy="1034273"/>
          </a:xfrm>
        </p:spPr>
        <p:txBody>
          <a:bodyPr anchor="ctr">
            <a:normAutofit/>
          </a:bodyPr>
          <a:lstStyle>
            <a:lvl1pPr marL="0" indent="0" algn="r">
              <a:buNone/>
              <a:defRPr sz="1650">
                <a:solidFill>
                  <a:schemeClr val="bg1"/>
                </a:solidFill>
              </a:defRPr>
            </a:lvl1pPr>
            <a:lvl2pPr marL="685800" indent="0">
              <a:buNone/>
              <a:defRPr sz="165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0F9BE4D-87C6-4D52-807E-252C7A357464}" type="datetimeFigureOut">
              <a:rPr lang="en-GB" smtClean="0"/>
              <a:t>29/01/2025</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35C5DA-4B86-4F9E-A37E-A35CF497BE17}" type="slidenum">
              <a:rPr lang="en-GB" smtClean="0"/>
              <a:t>‹#›</a:t>
            </a:fld>
            <a:endParaRPr lang="en-GB" dirty="0"/>
          </a:p>
        </p:txBody>
      </p:sp>
    </p:spTree>
    <p:extLst>
      <p:ext uri="{BB962C8B-B14F-4D97-AF65-F5344CB8AC3E}">
        <p14:creationId xmlns:p14="http://schemas.microsoft.com/office/powerpoint/2010/main" val="20799983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1790" y="7040084"/>
            <a:ext cx="16544424" cy="850107"/>
          </a:xfrm>
        </p:spPr>
        <p:txBody>
          <a:bodyPr anchor="b">
            <a:normAutofit/>
          </a:bodyPr>
          <a:lstStyle>
            <a:lvl1pPr algn="l">
              <a:defRPr sz="36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71726" y="899588"/>
            <a:ext cx="16936289" cy="5335878"/>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871789" y="7890191"/>
            <a:ext cx="16544426" cy="898007"/>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3899839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660429" y="921611"/>
            <a:ext cx="16964007" cy="17839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871788" y="1053234"/>
            <a:ext cx="16544424" cy="15207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9BE4D-87C6-4D52-807E-252C7A357464}" type="datetimeFigureOut">
              <a:rPr lang="en-GB" smtClean="0"/>
              <a:t>29/01/2025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35C5DA-4B86-4F9E-A37E-A35CF497BE17}" type="slidenum">
              <a:rPr lang="en-GB" smtClean="0"/>
              <a:t>‹#›</a:t>
            </a:fld>
            <a:endParaRPr lang="en-GB" dirty="0"/>
          </a:p>
        </p:txBody>
      </p:sp>
    </p:spTree>
    <p:extLst>
      <p:ext uri="{BB962C8B-B14F-4D97-AF65-F5344CB8AC3E}">
        <p14:creationId xmlns:p14="http://schemas.microsoft.com/office/powerpoint/2010/main" val="1219049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13258802" y="899588"/>
            <a:ext cx="4360226" cy="872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13258802" y="1013590"/>
            <a:ext cx="3006246" cy="7774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62385" y="1013590"/>
            <a:ext cx="11844419" cy="777461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3490510" y="8934206"/>
            <a:ext cx="1992212" cy="547688"/>
          </a:xfrm>
        </p:spPr>
        <p:txBody>
          <a:bodyPr/>
          <a:lstStyle>
            <a:lvl1pPr>
              <a:defRPr>
                <a:solidFill>
                  <a:schemeClr val="accent1">
                    <a:lumMod val="75000"/>
                    <a:lumOff val="25000"/>
                  </a:schemeClr>
                </a:solidFill>
              </a:defRPr>
            </a:lvl1pPr>
          </a:lstStyle>
          <a:p>
            <a:fld id="{B0F9BE4D-87C6-4D52-807E-252C7A357464}" type="datetimeFigureOut">
              <a:rPr lang="en-GB" smtClean="0"/>
              <a:t>29/01/2025</a:t>
            </a:fld>
            <a:endParaRPr lang="en-GB" dirty="0"/>
          </a:p>
        </p:txBody>
      </p:sp>
      <p:sp>
        <p:nvSpPr>
          <p:cNvPr id="5" name="Footer Placeholder 4"/>
          <p:cNvSpPr>
            <a:spLocks noGrp="1"/>
          </p:cNvSpPr>
          <p:nvPr>
            <p:ph type="ftr" sz="quarter" idx="11"/>
          </p:nvPr>
        </p:nvSpPr>
        <p:spPr>
          <a:xfrm>
            <a:off x="1162385" y="8927717"/>
            <a:ext cx="11844419" cy="547688"/>
          </a:xfrm>
        </p:spPr>
        <p:txBody>
          <a:bodyPr/>
          <a:lstStyle/>
          <a:p>
            <a:endParaRPr lang="en-GB" dirty="0"/>
          </a:p>
        </p:txBody>
      </p:sp>
      <p:sp>
        <p:nvSpPr>
          <p:cNvPr id="6" name="Slide Number Placeholder 5"/>
          <p:cNvSpPr>
            <a:spLocks noGrp="1"/>
          </p:cNvSpPr>
          <p:nvPr>
            <p:ph type="sldNum" sz="quarter" idx="12"/>
          </p:nvPr>
        </p:nvSpPr>
        <p:spPr>
          <a:xfrm>
            <a:off x="15669923" y="8934206"/>
            <a:ext cx="1746293" cy="547688"/>
          </a:xfrm>
        </p:spPr>
        <p:txBody>
          <a:bodyPr/>
          <a:lstStyle>
            <a:lvl1pPr>
              <a:defRPr>
                <a:solidFill>
                  <a:schemeClr val="accent1">
                    <a:lumMod val="75000"/>
                    <a:lumOff val="25000"/>
                  </a:schemeClr>
                </a:solidFill>
              </a:defRPr>
            </a:lvl1pPr>
          </a:lstStyle>
          <a:p>
            <a:fld id="{A435C5DA-4B86-4F9E-A37E-A35CF497BE17}" type="slidenum">
              <a:rPr lang="en-GB" smtClean="0"/>
              <a:t>‹#›</a:t>
            </a:fld>
            <a:endParaRPr lang="en-GB" dirty="0"/>
          </a:p>
        </p:txBody>
      </p:sp>
    </p:spTree>
    <p:extLst>
      <p:ext uri="{BB962C8B-B14F-4D97-AF65-F5344CB8AC3E}">
        <p14:creationId xmlns:p14="http://schemas.microsoft.com/office/powerpoint/2010/main" val="3815907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7" name="Picture Placeholder 14" descr="Diagram&#10;&#10;Description automatically generated with low confidence">
            <a:extLst>
              <a:ext uri="{FF2B5EF4-FFF2-40B4-BE49-F238E27FC236}">
                <a16:creationId xmlns:a16="http://schemas.microsoft.com/office/drawing/2014/main" id="{A4036D20-866E-4C3E-A9AB-08094A5D6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5" r="3175"/>
          <a:stretch/>
        </p:blipFill>
        <p:spPr>
          <a:xfrm>
            <a:off x="0" y="0"/>
            <a:ext cx="18288000" cy="10287000"/>
          </a:xfrm>
          <a:prstGeom prst="rect">
            <a:avLst/>
          </a:prstGeom>
        </p:spPr>
      </p:pic>
      <p:sp>
        <p:nvSpPr>
          <p:cNvPr id="9" name="Rectangle 8">
            <a:extLst>
              <a:ext uri="{FF2B5EF4-FFF2-40B4-BE49-F238E27FC236}">
                <a16:creationId xmlns:a16="http://schemas.microsoft.com/office/drawing/2014/main" id="{CD9AE262-9FDF-4857-A051-D08FC5786500}"/>
              </a:ext>
            </a:extLst>
          </p:cNvPr>
          <p:cNvSpPr/>
          <p:nvPr userDrawn="1"/>
        </p:nvSpPr>
        <p:spPr>
          <a:xfrm>
            <a:off x="881063" y="3900488"/>
            <a:ext cx="9977438" cy="3529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id="{7BF0C703-A550-4AE0-964E-9E21065D56E5}"/>
              </a:ext>
            </a:extLst>
          </p:cNvPr>
          <p:cNvSpPr/>
          <p:nvPr userDrawn="1"/>
        </p:nvSpPr>
        <p:spPr>
          <a:xfrm>
            <a:off x="881064" y="7672386"/>
            <a:ext cx="44196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1" name="Graphic 10">
            <a:extLst>
              <a:ext uri="{FF2B5EF4-FFF2-40B4-BE49-F238E27FC236}">
                <a16:creationId xmlns:a16="http://schemas.microsoft.com/office/drawing/2014/main" id="{AD30F511-A171-4BE9-AA28-8BF66062053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980"/>
          <a:stretch/>
        </p:blipFill>
        <p:spPr>
          <a:xfrm>
            <a:off x="13261646" y="771539"/>
            <a:ext cx="3879785" cy="739365"/>
          </a:xfrm>
          <a:prstGeom prst="rect">
            <a:avLst/>
          </a:prstGeom>
        </p:spPr>
      </p:pic>
      <p:sp>
        <p:nvSpPr>
          <p:cNvPr id="2" name="Title 1">
            <a:extLst>
              <a:ext uri="{FF2B5EF4-FFF2-40B4-BE49-F238E27FC236}">
                <a16:creationId xmlns:a16="http://schemas.microsoft.com/office/drawing/2014/main" id="{ABAA2D88-3AA8-4B37-B947-22C9A23B36E7}"/>
              </a:ext>
            </a:extLst>
          </p:cNvPr>
          <p:cNvSpPr>
            <a:spLocks noGrp="1"/>
          </p:cNvSpPr>
          <p:nvPr>
            <p:ph type="ctrTitle"/>
          </p:nvPr>
        </p:nvSpPr>
        <p:spPr>
          <a:xfrm>
            <a:off x="1540934" y="3802510"/>
            <a:ext cx="9053976" cy="2563307"/>
          </a:xfrm>
        </p:spPr>
        <p:txBody>
          <a:bodyPr anchor="b"/>
          <a:lstStyle>
            <a:lvl1pPr algn="l">
              <a:defRPr sz="6000" spc="180" baseline="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5059C-D334-4D4C-8063-65073D854143}"/>
              </a:ext>
            </a:extLst>
          </p:cNvPr>
          <p:cNvSpPr>
            <a:spLocks noGrp="1"/>
          </p:cNvSpPr>
          <p:nvPr>
            <p:ph type="subTitle" idx="1"/>
          </p:nvPr>
        </p:nvSpPr>
        <p:spPr>
          <a:xfrm>
            <a:off x="1540934" y="6474966"/>
            <a:ext cx="10608204" cy="849759"/>
          </a:xfrm>
        </p:spPr>
        <p:txBody>
          <a:bodyPr/>
          <a:lstStyle>
            <a:lvl1pPr marL="0" indent="0" algn="l">
              <a:buNone/>
              <a:defRPr sz="3750" b="0" spc="75" baseline="0">
                <a:solidFill>
                  <a:schemeClr val="tx1"/>
                </a:solidFill>
                <a:latin typeface="+mn-lt"/>
              </a:defRPr>
            </a:lvl1pPr>
            <a:lvl2pPr marL="0" indent="0" algn="l">
              <a:spcBef>
                <a:spcPts val="4050"/>
              </a:spcBef>
              <a:buNone/>
              <a:defRPr sz="3000" spc="75" baseline="0">
                <a:solidFill>
                  <a:schemeClr val="tx1"/>
                </a:solidFill>
              </a:defRPr>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14" name="Text Placeholder 13">
            <a:extLst>
              <a:ext uri="{FF2B5EF4-FFF2-40B4-BE49-F238E27FC236}">
                <a16:creationId xmlns:a16="http://schemas.microsoft.com/office/drawing/2014/main" id="{1237FD85-52D7-49E0-8802-CCC81B0C732C}"/>
              </a:ext>
            </a:extLst>
          </p:cNvPr>
          <p:cNvSpPr>
            <a:spLocks noGrp="1"/>
          </p:cNvSpPr>
          <p:nvPr>
            <p:ph type="body" sz="quarter" idx="11" hasCustomPrompt="1"/>
          </p:nvPr>
        </p:nvSpPr>
        <p:spPr>
          <a:xfrm>
            <a:off x="1540934" y="8029575"/>
            <a:ext cx="3478742" cy="742950"/>
          </a:xfrm>
        </p:spPr>
        <p:txBody>
          <a:bodyPr/>
          <a:lstStyle>
            <a:lvl1pPr>
              <a:defRPr sz="2850" b="0">
                <a:latin typeface="+mn-lt"/>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DD.MM.YY</a:t>
            </a:r>
          </a:p>
        </p:txBody>
      </p:sp>
    </p:spTree>
    <p:extLst>
      <p:ext uri="{BB962C8B-B14F-4D97-AF65-F5344CB8AC3E}">
        <p14:creationId xmlns:p14="http://schemas.microsoft.com/office/powerpoint/2010/main" val="335166761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7CA14-0B74-4609-8C62-3FA321723EEE}"/>
              </a:ext>
            </a:extLst>
          </p:cNvPr>
          <p:cNvSpPr>
            <a:spLocks noGrp="1"/>
          </p:cNvSpPr>
          <p:nvPr>
            <p:ph type="pic" sz="quarter" idx="10"/>
          </p:nvPr>
        </p:nvSpPr>
        <p:spPr>
          <a:xfrm>
            <a:off x="0" y="0"/>
            <a:ext cx="18288000" cy="10287000"/>
          </a:xfrm>
        </p:spPr>
        <p:txBody>
          <a:bodyPr/>
          <a:lstStyle>
            <a:lvl1pPr algn="l">
              <a:defRPr sz="2100" b="0"/>
            </a:lvl1pPr>
          </a:lstStyle>
          <a:p>
            <a:endParaRPr lang="en-US"/>
          </a:p>
        </p:txBody>
      </p:sp>
      <p:sp>
        <p:nvSpPr>
          <p:cNvPr id="2" name="Title 1">
            <a:extLst>
              <a:ext uri="{FF2B5EF4-FFF2-40B4-BE49-F238E27FC236}">
                <a16:creationId xmlns:a16="http://schemas.microsoft.com/office/drawing/2014/main" id="{ABAA2D88-3AA8-4B37-B947-22C9A23B36E7}"/>
              </a:ext>
            </a:extLst>
          </p:cNvPr>
          <p:cNvSpPr>
            <a:spLocks noGrp="1"/>
          </p:cNvSpPr>
          <p:nvPr>
            <p:ph type="ctrTitle"/>
          </p:nvPr>
        </p:nvSpPr>
        <p:spPr>
          <a:xfrm>
            <a:off x="1540934" y="3802510"/>
            <a:ext cx="9053976" cy="2563307"/>
          </a:xfrm>
        </p:spPr>
        <p:txBody>
          <a:bodyPr anchor="b"/>
          <a:lstStyle>
            <a:lvl1pPr algn="l">
              <a:defRPr sz="6000" spc="180" baseline="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5059C-D334-4D4C-8063-65073D854143}"/>
              </a:ext>
            </a:extLst>
          </p:cNvPr>
          <p:cNvSpPr>
            <a:spLocks noGrp="1"/>
          </p:cNvSpPr>
          <p:nvPr>
            <p:ph type="subTitle" idx="1"/>
          </p:nvPr>
        </p:nvSpPr>
        <p:spPr>
          <a:xfrm>
            <a:off x="1540934" y="6474966"/>
            <a:ext cx="10608204" cy="849759"/>
          </a:xfrm>
        </p:spPr>
        <p:txBody>
          <a:bodyPr/>
          <a:lstStyle>
            <a:lvl1pPr marL="0" indent="0" algn="l">
              <a:buNone/>
              <a:defRPr sz="3750" b="0" spc="75" baseline="0">
                <a:solidFill>
                  <a:schemeClr val="tx1"/>
                </a:solidFill>
                <a:latin typeface="+mn-lt"/>
              </a:defRPr>
            </a:lvl1pPr>
            <a:lvl2pPr marL="0" indent="0" algn="l">
              <a:spcBef>
                <a:spcPts val="4050"/>
              </a:spcBef>
              <a:buNone/>
              <a:defRPr sz="3000" spc="75" baseline="0">
                <a:solidFill>
                  <a:schemeClr val="tx1"/>
                </a:solidFill>
              </a:defRPr>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6" name="Graphic 5">
            <a:extLst>
              <a:ext uri="{FF2B5EF4-FFF2-40B4-BE49-F238E27FC236}">
                <a16:creationId xmlns:a16="http://schemas.microsoft.com/office/drawing/2014/main" id="{0E998BE1-A77B-4539-B2C1-38B0D285CD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1646" y="771539"/>
            <a:ext cx="3879785" cy="972594"/>
          </a:xfrm>
          <a:prstGeom prst="rect">
            <a:avLst/>
          </a:prstGeom>
        </p:spPr>
      </p:pic>
      <p:sp>
        <p:nvSpPr>
          <p:cNvPr id="14" name="Text Placeholder 13">
            <a:extLst>
              <a:ext uri="{FF2B5EF4-FFF2-40B4-BE49-F238E27FC236}">
                <a16:creationId xmlns:a16="http://schemas.microsoft.com/office/drawing/2014/main" id="{1237FD85-52D7-49E0-8802-CCC81B0C732C}"/>
              </a:ext>
            </a:extLst>
          </p:cNvPr>
          <p:cNvSpPr>
            <a:spLocks noGrp="1"/>
          </p:cNvSpPr>
          <p:nvPr>
            <p:ph type="body" sz="quarter" idx="11" hasCustomPrompt="1"/>
          </p:nvPr>
        </p:nvSpPr>
        <p:spPr>
          <a:xfrm>
            <a:off x="1540934" y="8029575"/>
            <a:ext cx="3478742" cy="742950"/>
          </a:xfrm>
        </p:spPr>
        <p:txBody>
          <a:bodyPr/>
          <a:lstStyle>
            <a:lvl1pPr>
              <a:defRPr sz="2850" b="0">
                <a:latin typeface="+mn-lt"/>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a:t>DD.MM.YY</a:t>
            </a:r>
          </a:p>
        </p:txBody>
      </p:sp>
    </p:spTree>
    <p:extLst>
      <p:ext uri="{BB962C8B-B14F-4D97-AF65-F5344CB8AC3E}">
        <p14:creationId xmlns:p14="http://schemas.microsoft.com/office/powerpoint/2010/main" val="159616751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p:txBody>
          <a:bodyPr/>
          <a:lstStyle>
            <a:lvl1pPr>
              <a:spcAft>
                <a:spcPts val="3600"/>
              </a:spcAft>
              <a:defRPr/>
            </a:lvl1pPr>
            <a:lvl2pPr>
              <a:spcBef>
                <a:spcPts val="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1A037529-2C86-4A67-9657-BCAC7799A654}" type="datetime1">
              <a:rPr lang="en-GB" smtClean="0"/>
              <a:t>29/01/2025</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2334625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a:xfrm>
            <a:off x="881745" y="2878934"/>
            <a:ext cx="8074137" cy="5836443"/>
          </a:xfrm>
        </p:spPr>
        <p:txBody>
          <a:bodyPr/>
          <a:lstStyle>
            <a:lvl1pPr>
              <a:spcAft>
                <a:spcPts val="3600"/>
              </a:spcAft>
              <a:defRPr/>
            </a:lvl1pPr>
            <a:lvl2pPr>
              <a:spcBef>
                <a:spcPts val="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1A037529-2C86-4A67-9657-BCAC7799A654}" type="datetime1">
              <a:rPr lang="en-GB" smtClean="0"/>
              <a:t>29/01/2025</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2526643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Bi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p:txBody>
          <a:bodyPr/>
          <a:lstStyle>
            <a:lvl1pPr>
              <a:spcAft>
                <a:spcPts val="3600"/>
              </a:spcAft>
              <a:defRPr sz="4500"/>
            </a:lvl1pPr>
            <a:lvl2pPr>
              <a:spcBef>
                <a:spcPts val="0"/>
              </a:spcBef>
              <a:defRPr sz="3300"/>
            </a:lvl2pPr>
            <a:lvl3pPr>
              <a:defRPr sz="33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1A037529-2C86-4A67-9657-BCAC7799A654}" type="datetime1">
              <a:rPr lang="en-GB" smtClean="0"/>
              <a:t>29/01/2025</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1020942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86D09FD-A0BD-4B67-9043-A35D1C8A0528}"/>
              </a:ext>
            </a:extLst>
          </p:cNvPr>
          <p:cNvSpPr>
            <a:spLocks noGrp="1"/>
          </p:cNvSpPr>
          <p:nvPr>
            <p:ph type="pic" sz="quarter" idx="13"/>
          </p:nvPr>
        </p:nvSpPr>
        <p:spPr>
          <a:xfrm>
            <a:off x="9329737" y="0"/>
            <a:ext cx="8958263" cy="10287000"/>
          </a:xfrm>
        </p:spPr>
        <p:txBody>
          <a:bodyPr/>
          <a:lstStyle>
            <a:lvl1pPr>
              <a:defRPr sz="2400" b="0">
                <a:solidFill>
                  <a:schemeClr val="bg1"/>
                </a:solidFill>
                <a:latin typeface="+mn-lt"/>
              </a:defRPr>
            </a:lvl1pPr>
          </a:lstStyle>
          <a:p>
            <a:endParaRPr lang="en-US" dirty="0"/>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a:xfrm>
            <a:off x="881745" y="2878201"/>
            <a:ext cx="8074137" cy="5821562"/>
          </a:xfrm>
        </p:spPr>
        <p:txBody>
          <a:bodyPr/>
          <a:lstStyle>
            <a:lvl1pPr>
              <a:spcAft>
                <a:spcPts val="1800"/>
              </a:spcAft>
              <a:defRPr sz="2700"/>
            </a:lvl1pPr>
            <a:lvl2pPr>
              <a:spcBef>
                <a:spcPts val="1800"/>
              </a:spcBef>
              <a:defRPr sz="2700"/>
            </a:lvl2pPr>
            <a:lvl3pPr>
              <a:defRPr sz="2700"/>
            </a:lvl3pPr>
            <a:lvl4pPr>
              <a:defRPr sz="24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FB435F20-D0E8-44EC-86EB-4F04AF6EC2FD}" type="datetime1">
              <a:rPr lang="en-GB" smtClean="0"/>
              <a:t>29/01/2025</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7" name="Title 6">
            <a:extLst>
              <a:ext uri="{FF2B5EF4-FFF2-40B4-BE49-F238E27FC236}">
                <a16:creationId xmlns:a16="http://schemas.microsoft.com/office/drawing/2014/main" id="{E1A5D3F4-183D-4042-AD47-71171FDAF70B}"/>
              </a:ext>
            </a:extLst>
          </p:cNvPr>
          <p:cNvSpPr>
            <a:spLocks noGrp="1"/>
          </p:cNvSpPr>
          <p:nvPr>
            <p:ph type="title" hasCustomPrompt="1"/>
          </p:nvPr>
        </p:nvSpPr>
        <p:spPr>
          <a:xfrm>
            <a:off x="881744" y="1110731"/>
            <a:ext cx="8074139" cy="1412336"/>
          </a:xfrm>
        </p:spPr>
        <p:txBody>
          <a:bodyPr/>
          <a:lstStyle>
            <a:lvl1pPr>
              <a:defRPr/>
            </a:lvl1pPr>
          </a:lstStyle>
          <a:p>
            <a:r>
              <a:rPr lang="en-US" dirty="0"/>
              <a:t>Slide Heading</a:t>
            </a:r>
          </a:p>
        </p:txBody>
      </p:sp>
    </p:spTree>
    <p:extLst>
      <p:ext uri="{BB962C8B-B14F-4D97-AF65-F5344CB8AC3E}">
        <p14:creationId xmlns:p14="http://schemas.microsoft.com/office/powerpoint/2010/main" val="182705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a:xfrm>
            <a:off x="881747" y="2878201"/>
            <a:ext cx="6643005" cy="5821562"/>
          </a:xfrm>
        </p:spPr>
        <p:txBody>
          <a:bodyPr/>
          <a:lstStyle>
            <a:lvl1pPr>
              <a:spcAft>
                <a:spcPts val="1800"/>
              </a:spcAft>
              <a:defRPr sz="2700"/>
            </a:lvl1pPr>
            <a:lvl2pPr>
              <a:spcBef>
                <a:spcPts val="1800"/>
              </a:spcBef>
              <a:defRPr sz="2700"/>
            </a:lvl2pPr>
            <a:lvl3pPr>
              <a:defRPr sz="2700"/>
            </a:lvl3pPr>
            <a:lvl4pPr>
              <a:defRPr sz="24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FB435F20-D0E8-44EC-86EB-4F04AF6EC2FD}" type="datetime1">
              <a:rPr lang="en-GB" smtClean="0"/>
              <a:t>29/01/2025</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7" name="Title 6">
            <a:extLst>
              <a:ext uri="{FF2B5EF4-FFF2-40B4-BE49-F238E27FC236}">
                <a16:creationId xmlns:a16="http://schemas.microsoft.com/office/drawing/2014/main" id="{E1A5D3F4-183D-4042-AD47-71171FDAF70B}"/>
              </a:ext>
            </a:extLst>
          </p:cNvPr>
          <p:cNvSpPr>
            <a:spLocks noGrp="1"/>
          </p:cNvSpPr>
          <p:nvPr>
            <p:ph type="title" hasCustomPrompt="1"/>
          </p:nvPr>
        </p:nvSpPr>
        <p:spPr>
          <a:xfrm>
            <a:off x="881744" y="1110731"/>
            <a:ext cx="16525194" cy="1412336"/>
          </a:xfrm>
        </p:spPr>
        <p:txBody>
          <a:bodyPr/>
          <a:lstStyle>
            <a:lvl1pPr>
              <a:defRPr/>
            </a:lvl1pPr>
          </a:lstStyle>
          <a:p>
            <a:r>
              <a:rPr lang="en-US" dirty="0"/>
              <a:t>Slide Heading</a:t>
            </a:r>
          </a:p>
        </p:txBody>
      </p:sp>
      <p:sp>
        <p:nvSpPr>
          <p:cNvPr id="11" name="Content Placeholder 10">
            <a:extLst>
              <a:ext uri="{FF2B5EF4-FFF2-40B4-BE49-F238E27FC236}">
                <a16:creationId xmlns:a16="http://schemas.microsoft.com/office/drawing/2014/main" id="{F35C596D-1095-491C-A603-D964E2228AE5}"/>
              </a:ext>
            </a:extLst>
          </p:cNvPr>
          <p:cNvSpPr>
            <a:spLocks noGrp="1"/>
          </p:cNvSpPr>
          <p:nvPr>
            <p:ph sz="quarter" idx="13"/>
          </p:nvPr>
        </p:nvSpPr>
        <p:spPr>
          <a:xfrm>
            <a:off x="7922420" y="2212182"/>
            <a:ext cx="9484518" cy="7067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0668239"/>
      </p:ext>
    </p:extLst>
  </p:cSld>
  <p:clrMapOvr>
    <a:masterClrMapping/>
  </p:clrMapOvr>
  <p:extLst>
    <p:ext uri="{DCECCB84-F9BA-43D5-87BE-67443E8EF086}">
      <p15:sldGuideLst xmlns:p15="http://schemas.microsoft.com/office/powerpoint/2012/main">
        <p15:guide id="1" pos="3160">
          <p15:clr>
            <a:srgbClr val="FBAE40"/>
          </p15:clr>
        </p15:guide>
        <p15:guide id="2" pos="332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9ECDC6"/>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D4C2297-2BC5-4255-AA5A-458D1264883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80" r="6526" b="16400"/>
          <a:stretch/>
        </p:blipFill>
        <p:spPr>
          <a:xfrm>
            <a:off x="5191127" y="2"/>
            <a:ext cx="13096875" cy="10287000"/>
          </a:xfrm>
          <a:prstGeom prst="rect">
            <a:avLst/>
          </a:prstGeom>
        </p:spPr>
      </p:pic>
      <p:sp>
        <p:nvSpPr>
          <p:cNvPr id="2" name="Title 1">
            <a:extLst>
              <a:ext uri="{FF2B5EF4-FFF2-40B4-BE49-F238E27FC236}">
                <a16:creationId xmlns:a16="http://schemas.microsoft.com/office/drawing/2014/main" id="{2D172CEE-99D7-4D6C-B2CB-DC9F772228DD}"/>
              </a:ext>
            </a:extLst>
          </p:cNvPr>
          <p:cNvSpPr>
            <a:spLocks noGrp="1"/>
          </p:cNvSpPr>
          <p:nvPr>
            <p:ph type="title" hasCustomPrompt="1"/>
          </p:nvPr>
        </p:nvSpPr>
        <p:spPr>
          <a:xfrm>
            <a:off x="881746" y="75191"/>
            <a:ext cx="9167813" cy="4279106"/>
          </a:xfrm>
        </p:spPr>
        <p:txBody>
          <a:bodyPr anchor="b"/>
          <a:lstStyle>
            <a:lvl1pPr>
              <a:defRPr sz="6600" spc="180" baseline="0">
                <a:solidFill>
                  <a:schemeClr val="tx1"/>
                </a:solidFill>
              </a:defRPr>
            </a:lvl1pPr>
          </a:lstStyle>
          <a:p>
            <a:r>
              <a:rPr lang="en-US" dirty="0"/>
              <a:t>[Section title]</a:t>
            </a:r>
            <a:endParaRPr lang="en-GB" dirty="0"/>
          </a:p>
        </p:txBody>
      </p:sp>
      <p:sp>
        <p:nvSpPr>
          <p:cNvPr id="3" name="Text Placeholder 2">
            <a:extLst>
              <a:ext uri="{FF2B5EF4-FFF2-40B4-BE49-F238E27FC236}">
                <a16:creationId xmlns:a16="http://schemas.microsoft.com/office/drawing/2014/main" id="{DC8EF462-D5A3-4EB5-B3C8-2C1AA334A787}"/>
              </a:ext>
            </a:extLst>
          </p:cNvPr>
          <p:cNvSpPr>
            <a:spLocks noGrp="1"/>
          </p:cNvSpPr>
          <p:nvPr>
            <p:ph type="body" idx="1" hasCustomPrompt="1"/>
          </p:nvPr>
        </p:nvSpPr>
        <p:spPr>
          <a:xfrm>
            <a:off x="881746" y="4565192"/>
            <a:ext cx="9167813" cy="2250281"/>
          </a:xfrm>
        </p:spPr>
        <p:txBody>
          <a:bodyPr/>
          <a:lstStyle>
            <a:lvl1pPr marL="0" indent="0">
              <a:spcBef>
                <a:spcPts val="0"/>
              </a:spcBef>
              <a:spcAft>
                <a:spcPts val="0"/>
              </a:spcAft>
              <a:buNone/>
              <a:defRPr sz="2700" b="0">
                <a:solidFill>
                  <a:schemeClr val="tx1"/>
                </a:solidFill>
                <a:latin typeface="+mn-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[Optional Subtitle]</a:t>
            </a:r>
          </a:p>
        </p:txBody>
      </p:sp>
      <p:sp>
        <p:nvSpPr>
          <p:cNvPr id="4" name="Date Placeholder 3">
            <a:extLst>
              <a:ext uri="{FF2B5EF4-FFF2-40B4-BE49-F238E27FC236}">
                <a16:creationId xmlns:a16="http://schemas.microsoft.com/office/drawing/2014/main" id="{1A779D74-7E9A-48DC-A1D2-04FCF47FD14A}"/>
              </a:ext>
            </a:extLst>
          </p:cNvPr>
          <p:cNvSpPr>
            <a:spLocks noGrp="1"/>
          </p:cNvSpPr>
          <p:nvPr>
            <p:ph type="dt" sz="half" idx="10"/>
          </p:nvPr>
        </p:nvSpPr>
        <p:spPr/>
        <p:txBody>
          <a:bodyPr/>
          <a:lstStyle>
            <a:lvl1pPr>
              <a:defRPr>
                <a:solidFill>
                  <a:schemeClr val="tx1"/>
                </a:solidFill>
              </a:defRPr>
            </a:lvl1pPr>
          </a:lstStyle>
          <a:p>
            <a:fld id="{65A581B1-A294-476D-9DE9-F7E6EB4720D1}" type="datetime1">
              <a:rPr lang="en-GB" smtClean="0"/>
              <a:pPr/>
              <a:t>29/01/2025</a:t>
            </a:fld>
            <a:endParaRPr lang="en-GB"/>
          </a:p>
        </p:txBody>
      </p:sp>
      <p:sp>
        <p:nvSpPr>
          <p:cNvPr id="5" name="Footer Placeholder 4">
            <a:extLst>
              <a:ext uri="{FF2B5EF4-FFF2-40B4-BE49-F238E27FC236}">
                <a16:creationId xmlns:a16="http://schemas.microsoft.com/office/drawing/2014/main" id="{97434E49-C379-4FD6-A198-05055D86B143}"/>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8CF31666-D62E-4E3A-B6C9-F3A701E674F7}"/>
              </a:ext>
            </a:extLst>
          </p:cNvPr>
          <p:cNvSpPr>
            <a:spLocks noGrp="1"/>
          </p:cNvSpPr>
          <p:nvPr>
            <p:ph type="sldNum" sz="quarter" idx="12"/>
          </p:nvPr>
        </p:nvSpPr>
        <p:spPr/>
        <p:txBody>
          <a:bodyPr/>
          <a:lstStyle>
            <a:lvl1pPr>
              <a:defRPr>
                <a:solidFill>
                  <a:schemeClr val="tx1"/>
                </a:solidFill>
              </a:defRPr>
            </a:lvl1pPr>
          </a:lstStyle>
          <a:p>
            <a:fld id="{1C95DBEE-2C30-4F1D-BD15-3944EDF442B6}" type="slidenum">
              <a:rPr lang="en-GB" smtClean="0"/>
              <a:pPr/>
              <a:t>‹#›</a:t>
            </a:fld>
            <a:endParaRPr lang="en-GB"/>
          </a:p>
        </p:txBody>
      </p:sp>
      <p:sp>
        <p:nvSpPr>
          <p:cNvPr id="9" name="Slide Number Placeholder 5">
            <a:extLst>
              <a:ext uri="{FF2B5EF4-FFF2-40B4-BE49-F238E27FC236}">
                <a16:creationId xmlns:a16="http://schemas.microsoft.com/office/drawing/2014/main" id="{1BD4F635-1EA9-49A3-85FB-712DF280A1B8}"/>
              </a:ext>
            </a:extLst>
          </p:cNvPr>
          <p:cNvSpPr txBox="1">
            <a:spLocks/>
          </p:cNvSpPr>
          <p:nvPr userDrawn="1"/>
        </p:nvSpPr>
        <p:spPr>
          <a:xfrm>
            <a:off x="16526936" y="9390459"/>
            <a:ext cx="880002" cy="485757"/>
          </a:xfrm>
          <a:prstGeom prst="rect">
            <a:avLst/>
          </a:prstGeom>
        </p:spPr>
        <p:txBody>
          <a:bodyPr vert="horz" lIns="0" tIns="0" rIns="0" bIns="0" rtlCol="0" anchor="ctr" anchorCtr="0">
            <a:noAutofit/>
          </a:bodyPr>
          <a:lstStyle>
            <a:defPPr>
              <a:defRPr lang="en-US"/>
            </a:defPPr>
            <a:lvl1pPr marL="0" algn="r" defTabSz="914400" rtl="0" eaLnBrk="1" latinLnBrk="0" hangingPunct="1">
              <a:defRPr sz="1500" kern="1200">
                <a:solidFill>
                  <a:srgbClr val="BF649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95DBEE-2C30-4F1D-BD15-3944EDF442B6}" type="slidenum">
              <a:rPr lang="en-GB" sz="2250" smtClean="0">
                <a:solidFill>
                  <a:schemeClr val="tx1"/>
                </a:solidFill>
              </a:rPr>
              <a:pPr/>
              <a:t>‹#›</a:t>
            </a:fld>
            <a:endParaRPr lang="en-GB" sz="2250" dirty="0">
              <a:solidFill>
                <a:schemeClr val="tx1"/>
              </a:solidFill>
            </a:endParaRPr>
          </a:p>
        </p:txBody>
      </p:sp>
      <p:cxnSp>
        <p:nvCxnSpPr>
          <p:cNvPr id="11" name="Straight Connector 10">
            <a:extLst>
              <a:ext uri="{FF2B5EF4-FFF2-40B4-BE49-F238E27FC236}">
                <a16:creationId xmlns:a16="http://schemas.microsoft.com/office/drawing/2014/main" id="{4B754CA5-3B36-4758-9E26-E2137E324AB1}"/>
              </a:ext>
            </a:extLst>
          </p:cNvPr>
          <p:cNvCxnSpPr/>
          <p:nvPr userDrawn="1"/>
        </p:nvCxnSpPr>
        <p:spPr>
          <a:xfrm>
            <a:off x="3321843" y="9584267"/>
            <a:ext cx="132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54D35A43-F78E-47C9-826B-E9DD2CBF91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645" y="9331523"/>
            <a:ext cx="2359800" cy="450099"/>
          </a:xfrm>
          <a:prstGeom prst="rect">
            <a:avLst/>
          </a:prstGeom>
        </p:spPr>
      </p:pic>
    </p:spTree>
    <p:extLst>
      <p:ext uri="{BB962C8B-B14F-4D97-AF65-F5344CB8AC3E}">
        <p14:creationId xmlns:p14="http://schemas.microsoft.com/office/powerpoint/2010/main" val="144665062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rgbClr val="9ECDC6"/>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D4C2297-2BC5-4255-AA5A-458D1264883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80" r="6526" b="16400"/>
          <a:stretch/>
        </p:blipFill>
        <p:spPr>
          <a:xfrm>
            <a:off x="5191127" y="2"/>
            <a:ext cx="13096875" cy="10287000"/>
          </a:xfrm>
          <a:prstGeom prst="rect">
            <a:avLst/>
          </a:prstGeom>
        </p:spPr>
      </p:pic>
      <p:sp>
        <p:nvSpPr>
          <p:cNvPr id="2" name="Title 1">
            <a:extLst>
              <a:ext uri="{FF2B5EF4-FFF2-40B4-BE49-F238E27FC236}">
                <a16:creationId xmlns:a16="http://schemas.microsoft.com/office/drawing/2014/main" id="{2D172CEE-99D7-4D6C-B2CB-DC9F772228DD}"/>
              </a:ext>
            </a:extLst>
          </p:cNvPr>
          <p:cNvSpPr>
            <a:spLocks noGrp="1"/>
          </p:cNvSpPr>
          <p:nvPr>
            <p:ph type="title" hasCustomPrompt="1"/>
          </p:nvPr>
        </p:nvSpPr>
        <p:spPr>
          <a:xfrm>
            <a:off x="881746" y="75191"/>
            <a:ext cx="9167813" cy="4279106"/>
          </a:xfrm>
        </p:spPr>
        <p:txBody>
          <a:bodyPr anchor="b"/>
          <a:lstStyle>
            <a:lvl1pPr>
              <a:defRPr sz="6600" spc="180" baseline="0">
                <a:solidFill>
                  <a:schemeClr val="tx1"/>
                </a:solidFill>
              </a:defRPr>
            </a:lvl1pPr>
          </a:lstStyle>
          <a:p>
            <a:r>
              <a:rPr lang="en-US" dirty="0"/>
              <a:t>[Section title]</a:t>
            </a:r>
            <a:endParaRPr lang="en-GB" dirty="0"/>
          </a:p>
        </p:txBody>
      </p:sp>
      <p:sp>
        <p:nvSpPr>
          <p:cNvPr id="3" name="Text Placeholder 2">
            <a:extLst>
              <a:ext uri="{FF2B5EF4-FFF2-40B4-BE49-F238E27FC236}">
                <a16:creationId xmlns:a16="http://schemas.microsoft.com/office/drawing/2014/main" id="{DC8EF462-D5A3-4EB5-B3C8-2C1AA334A787}"/>
              </a:ext>
            </a:extLst>
          </p:cNvPr>
          <p:cNvSpPr>
            <a:spLocks noGrp="1"/>
          </p:cNvSpPr>
          <p:nvPr>
            <p:ph type="body" idx="1" hasCustomPrompt="1"/>
          </p:nvPr>
        </p:nvSpPr>
        <p:spPr>
          <a:xfrm>
            <a:off x="881746" y="4565192"/>
            <a:ext cx="9167813" cy="2250281"/>
          </a:xfrm>
        </p:spPr>
        <p:txBody>
          <a:bodyPr/>
          <a:lstStyle>
            <a:lvl1pPr marL="0" indent="0">
              <a:spcBef>
                <a:spcPts val="0"/>
              </a:spcBef>
              <a:spcAft>
                <a:spcPts val="0"/>
              </a:spcAft>
              <a:buNone/>
              <a:defRPr sz="2700" b="0">
                <a:solidFill>
                  <a:schemeClr val="tx1"/>
                </a:solidFill>
                <a:latin typeface="+mn-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[Optional Subtitle]</a:t>
            </a:r>
          </a:p>
        </p:txBody>
      </p:sp>
      <p:sp>
        <p:nvSpPr>
          <p:cNvPr id="4" name="Date Placeholder 3">
            <a:extLst>
              <a:ext uri="{FF2B5EF4-FFF2-40B4-BE49-F238E27FC236}">
                <a16:creationId xmlns:a16="http://schemas.microsoft.com/office/drawing/2014/main" id="{1A779D74-7E9A-48DC-A1D2-04FCF47FD14A}"/>
              </a:ext>
            </a:extLst>
          </p:cNvPr>
          <p:cNvSpPr>
            <a:spLocks noGrp="1"/>
          </p:cNvSpPr>
          <p:nvPr>
            <p:ph type="dt" sz="half" idx="10"/>
          </p:nvPr>
        </p:nvSpPr>
        <p:spPr/>
        <p:txBody>
          <a:bodyPr/>
          <a:lstStyle>
            <a:lvl1pPr>
              <a:defRPr>
                <a:solidFill>
                  <a:schemeClr val="tx1"/>
                </a:solidFill>
              </a:defRPr>
            </a:lvl1pPr>
          </a:lstStyle>
          <a:p>
            <a:fld id="{65A581B1-A294-476D-9DE9-F7E6EB4720D1}" type="datetime1">
              <a:rPr lang="en-GB" smtClean="0"/>
              <a:pPr/>
              <a:t>29/01/2025</a:t>
            </a:fld>
            <a:endParaRPr lang="en-GB"/>
          </a:p>
        </p:txBody>
      </p:sp>
      <p:sp>
        <p:nvSpPr>
          <p:cNvPr id="5" name="Footer Placeholder 4">
            <a:extLst>
              <a:ext uri="{FF2B5EF4-FFF2-40B4-BE49-F238E27FC236}">
                <a16:creationId xmlns:a16="http://schemas.microsoft.com/office/drawing/2014/main" id="{97434E49-C379-4FD6-A198-05055D86B143}"/>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8CF31666-D62E-4E3A-B6C9-F3A701E674F7}"/>
              </a:ext>
            </a:extLst>
          </p:cNvPr>
          <p:cNvSpPr>
            <a:spLocks noGrp="1"/>
          </p:cNvSpPr>
          <p:nvPr>
            <p:ph type="sldNum" sz="quarter" idx="12"/>
          </p:nvPr>
        </p:nvSpPr>
        <p:spPr/>
        <p:txBody>
          <a:bodyPr/>
          <a:lstStyle>
            <a:lvl1pPr>
              <a:defRPr>
                <a:solidFill>
                  <a:schemeClr val="tx1"/>
                </a:solidFill>
              </a:defRPr>
            </a:lvl1pPr>
          </a:lstStyle>
          <a:p>
            <a:fld id="{1C95DBEE-2C30-4F1D-BD15-3944EDF442B6}" type="slidenum">
              <a:rPr lang="en-GB" smtClean="0"/>
              <a:pPr/>
              <a:t>‹#›</a:t>
            </a:fld>
            <a:endParaRPr lang="en-GB"/>
          </a:p>
        </p:txBody>
      </p:sp>
      <p:sp>
        <p:nvSpPr>
          <p:cNvPr id="9" name="Slide Number Placeholder 5">
            <a:extLst>
              <a:ext uri="{FF2B5EF4-FFF2-40B4-BE49-F238E27FC236}">
                <a16:creationId xmlns:a16="http://schemas.microsoft.com/office/drawing/2014/main" id="{1BD4F635-1EA9-49A3-85FB-712DF280A1B8}"/>
              </a:ext>
            </a:extLst>
          </p:cNvPr>
          <p:cNvSpPr txBox="1">
            <a:spLocks/>
          </p:cNvSpPr>
          <p:nvPr userDrawn="1"/>
        </p:nvSpPr>
        <p:spPr>
          <a:xfrm>
            <a:off x="16526936" y="9390459"/>
            <a:ext cx="880002" cy="485757"/>
          </a:xfrm>
          <a:prstGeom prst="rect">
            <a:avLst/>
          </a:prstGeom>
        </p:spPr>
        <p:txBody>
          <a:bodyPr vert="horz" lIns="0" tIns="0" rIns="0" bIns="0" rtlCol="0" anchor="ctr" anchorCtr="0">
            <a:noAutofit/>
          </a:bodyPr>
          <a:lstStyle>
            <a:defPPr>
              <a:defRPr lang="en-US"/>
            </a:defPPr>
            <a:lvl1pPr marL="0" algn="r" defTabSz="914400" rtl="0" eaLnBrk="1" latinLnBrk="0" hangingPunct="1">
              <a:defRPr sz="1500" kern="1200">
                <a:solidFill>
                  <a:srgbClr val="BF649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95DBEE-2C30-4F1D-BD15-3944EDF442B6}" type="slidenum">
              <a:rPr lang="en-GB" sz="2250" smtClean="0">
                <a:solidFill>
                  <a:schemeClr val="tx1"/>
                </a:solidFill>
              </a:rPr>
              <a:pPr/>
              <a:t>‹#›</a:t>
            </a:fld>
            <a:endParaRPr lang="en-GB" sz="2250" dirty="0">
              <a:solidFill>
                <a:schemeClr val="tx1"/>
              </a:solidFill>
            </a:endParaRPr>
          </a:p>
        </p:txBody>
      </p:sp>
      <p:pic>
        <p:nvPicPr>
          <p:cNvPr id="10" name="Graphic 9">
            <a:extLst>
              <a:ext uri="{FF2B5EF4-FFF2-40B4-BE49-F238E27FC236}">
                <a16:creationId xmlns:a16="http://schemas.microsoft.com/office/drawing/2014/main" id="{735EB597-ABB1-40B8-B6B3-F7006512A4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073" y="9333461"/>
            <a:ext cx="2365200" cy="592914"/>
          </a:xfrm>
          <a:prstGeom prst="rect">
            <a:avLst/>
          </a:prstGeom>
        </p:spPr>
      </p:pic>
      <p:cxnSp>
        <p:nvCxnSpPr>
          <p:cNvPr id="11" name="Straight Connector 10">
            <a:extLst>
              <a:ext uri="{FF2B5EF4-FFF2-40B4-BE49-F238E27FC236}">
                <a16:creationId xmlns:a16="http://schemas.microsoft.com/office/drawing/2014/main" id="{4B754CA5-3B36-4758-9E26-E2137E324AB1}"/>
              </a:ext>
            </a:extLst>
          </p:cNvPr>
          <p:cNvCxnSpPr/>
          <p:nvPr userDrawn="1"/>
        </p:nvCxnSpPr>
        <p:spPr>
          <a:xfrm>
            <a:off x="3321843" y="9584267"/>
            <a:ext cx="132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50129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B68-A2CA-4721-BE3B-66BFE61013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92881-3458-4576-9A09-4A7AC09A19AA}"/>
              </a:ext>
            </a:extLst>
          </p:cNvPr>
          <p:cNvSpPr>
            <a:spLocks noGrp="1"/>
          </p:cNvSpPr>
          <p:nvPr>
            <p:ph sz="half" idx="1"/>
          </p:nvPr>
        </p:nvSpPr>
        <p:spPr>
          <a:xfrm>
            <a:off x="880200" y="2878932"/>
            <a:ext cx="8075682" cy="5845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BB5030B-4AD8-4F9E-954C-E37AEEFDDD4D}"/>
              </a:ext>
            </a:extLst>
          </p:cNvPr>
          <p:cNvSpPr>
            <a:spLocks noGrp="1"/>
          </p:cNvSpPr>
          <p:nvPr>
            <p:ph sz="half" idx="2"/>
          </p:nvPr>
        </p:nvSpPr>
        <p:spPr>
          <a:xfrm>
            <a:off x="9329738" y="2878932"/>
            <a:ext cx="8076519" cy="5845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73AEA71-6C74-4767-939C-7FF7E6D1DBC3}"/>
              </a:ext>
            </a:extLst>
          </p:cNvPr>
          <p:cNvSpPr>
            <a:spLocks noGrp="1"/>
          </p:cNvSpPr>
          <p:nvPr>
            <p:ph type="dt" sz="half" idx="10"/>
          </p:nvPr>
        </p:nvSpPr>
        <p:spPr/>
        <p:txBody>
          <a:bodyPr/>
          <a:lstStyle/>
          <a:p>
            <a:fld id="{B3B9F65F-EA7E-464E-BA55-7F8A7C9938E5}" type="datetime1">
              <a:rPr lang="en-GB" smtClean="0"/>
              <a:t>29/01/2025</a:t>
            </a:fld>
            <a:endParaRPr lang="en-GB"/>
          </a:p>
        </p:txBody>
      </p:sp>
      <p:sp>
        <p:nvSpPr>
          <p:cNvPr id="6" name="Footer Placeholder 5">
            <a:extLst>
              <a:ext uri="{FF2B5EF4-FFF2-40B4-BE49-F238E27FC236}">
                <a16:creationId xmlns:a16="http://schemas.microsoft.com/office/drawing/2014/main" id="{C20B23B9-E7E6-49EF-82EE-39382F828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D53B4-50D1-418A-B00E-2B41682A1FE7}"/>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73757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38F5652-B727-40B9-B74A-A9832D9096F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1BAA3FE-0F16-4E45-A660-FC30A51419E1}"/>
              </a:ext>
            </a:extLst>
          </p:cNvPr>
          <p:cNvSpPr>
            <a:spLocks noGrp="1"/>
          </p:cNvSpPr>
          <p:nvPr>
            <p:ph type="body" idx="1"/>
          </p:nvPr>
        </p:nvSpPr>
        <p:spPr>
          <a:xfrm>
            <a:off x="880202" y="2379320"/>
            <a:ext cx="8075682" cy="759683"/>
          </a:xfrm>
        </p:spPr>
        <p:txBody>
          <a:bodyPr anchor="t" anchorCtr="0"/>
          <a:lstStyle>
            <a:lvl1pPr marL="0" indent="0">
              <a:buNone/>
              <a:defRPr sz="2700" b="1">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3BEE78D8-3519-4147-8C10-0E16D26E4EF1}"/>
              </a:ext>
            </a:extLst>
          </p:cNvPr>
          <p:cNvSpPr>
            <a:spLocks noGrp="1"/>
          </p:cNvSpPr>
          <p:nvPr>
            <p:ph type="body" sz="quarter" idx="3"/>
          </p:nvPr>
        </p:nvSpPr>
        <p:spPr>
          <a:xfrm>
            <a:off x="9329738" y="2379320"/>
            <a:ext cx="8076518" cy="759683"/>
          </a:xfrm>
        </p:spPr>
        <p:txBody>
          <a:bodyPr anchor="t" anchorCtr="0"/>
          <a:lstStyle>
            <a:lvl1pPr marL="0" indent="0">
              <a:buNone/>
              <a:defRPr sz="2700" b="1">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7" name="Date Placeholder 6">
            <a:extLst>
              <a:ext uri="{FF2B5EF4-FFF2-40B4-BE49-F238E27FC236}">
                <a16:creationId xmlns:a16="http://schemas.microsoft.com/office/drawing/2014/main" id="{3A5C773F-BDCF-4BEC-BBAF-D096B7B3A60C}"/>
              </a:ext>
            </a:extLst>
          </p:cNvPr>
          <p:cNvSpPr>
            <a:spLocks noGrp="1"/>
          </p:cNvSpPr>
          <p:nvPr>
            <p:ph type="dt" sz="half" idx="10"/>
          </p:nvPr>
        </p:nvSpPr>
        <p:spPr/>
        <p:txBody>
          <a:bodyPr/>
          <a:lstStyle/>
          <a:p>
            <a:fld id="{0D7AE5A7-995B-46E6-90A8-029BA518409C}" type="datetime1">
              <a:rPr lang="en-GB" smtClean="0"/>
              <a:t>29/01/2025</a:t>
            </a:fld>
            <a:endParaRPr lang="en-GB"/>
          </a:p>
        </p:txBody>
      </p:sp>
      <p:sp>
        <p:nvSpPr>
          <p:cNvPr id="8" name="Footer Placeholder 7">
            <a:extLst>
              <a:ext uri="{FF2B5EF4-FFF2-40B4-BE49-F238E27FC236}">
                <a16:creationId xmlns:a16="http://schemas.microsoft.com/office/drawing/2014/main" id="{D132817E-995B-46BC-A7DE-7FF6F68021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2BF329-FD80-4D8C-9BFD-9F8BF3663D19}"/>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11" name="Content Placeholder 2">
            <a:extLst>
              <a:ext uri="{FF2B5EF4-FFF2-40B4-BE49-F238E27FC236}">
                <a16:creationId xmlns:a16="http://schemas.microsoft.com/office/drawing/2014/main" id="{F9AF041D-0E01-435B-8E38-2CF11F69B14D}"/>
              </a:ext>
            </a:extLst>
          </p:cNvPr>
          <p:cNvSpPr>
            <a:spLocks noGrp="1"/>
          </p:cNvSpPr>
          <p:nvPr>
            <p:ph sz="half" idx="13"/>
          </p:nvPr>
        </p:nvSpPr>
        <p:spPr>
          <a:xfrm>
            <a:off x="880200" y="2878932"/>
            <a:ext cx="8075682" cy="5845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2D978527-9914-48D0-A8EB-D6FEFAECC36D}"/>
              </a:ext>
            </a:extLst>
          </p:cNvPr>
          <p:cNvSpPr>
            <a:spLocks noGrp="1"/>
          </p:cNvSpPr>
          <p:nvPr>
            <p:ph sz="half" idx="2"/>
          </p:nvPr>
        </p:nvSpPr>
        <p:spPr>
          <a:xfrm>
            <a:off x="9329738" y="2878932"/>
            <a:ext cx="8076519" cy="5845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2677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463C-7B0A-4B72-BA38-C917D93116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B1360F-1E72-41E0-AAC9-4B99A20CD271}"/>
              </a:ext>
            </a:extLst>
          </p:cNvPr>
          <p:cNvSpPr>
            <a:spLocks noGrp="1"/>
          </p:cNvSpPr>
          <p:nvPr>
            <p:ph type="dt" sz="half" idx="10"/>
          </p:nvPr>
        </p:nvSpPr>
        <p:spPr/>
        <p:txBody>
          <a:bodyPr/>
          <a:lstStyle/>
          <a:p>
            <a:fld id="{26F5306C-3656-47ED-8C69-609163167E03}" type="datetime1">
              <a:rPr lang="en-GB" smtClean="0"/>
              <a:t>29/01/2025</a:t>
            </a:fld>
            <a:endParaRPr lang="en-GB"/>
          </a:p>
        </p:txBody>
      </p:sp>
      <p:sp>
        <p:nvSpPr>
          <p:cNvPr id="4" name="Footer Placeholder 3">
            <a:extLst>
              <a:ext uri="{FF2B5EF4-FFF2-40B4-BE49-F238E27FC236}">
                <a16:creationId xmlns:a16="http://schemas.microsoft.com/office/drawing/2014/main" id="{2BEBD093-37A5-4E50-B50B-B7EC070886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860D96-934B-42D5-9E5A-296666ED567E}"/>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1025680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8DCF1-5D98-4936-B20A-125756E58C57}"/>
              </a:ext>
            </a:extLst>
          </p:cNvPr>
          <p:cNvSpPr>
            <a:spLocks noGrp="1"/>
          </p:cNvSpPr>
          <p:nvPr>
            <p:ph type="dt" sz="half" idx="10"/>
          </p:nvPr>
        </p:nvSpPr>
        <p:spPr/>
        <p:txBody>
          <a:bodyPr/>
          <a:lstStyle/>
          <a:p>
            <a:fld id="{E4942D1D-2A61-4107-BB3F-7A78A5408F90}" type="datetime1">
              <a:rPr lang="en-GB" smtClean="0"/>
              <a:t>29/01/2025</a:t>
            </a:fld>
            <a:endParaRPr lang="en-GB"/>
          </a:p>
        </p:txBody>
      </p:sp>
      <p:sp>
        <p:nvSpPr>
          <p:cNvPr id="3" name="Footer Placeholder 2">
            <a:extLst>
              <a:ext uri="{FF2B5EF4-FFF2-40B4-BE49-F238E27FC236}">
                <a16:creationId xmlns:a16="http://schemas.microsoft.com/office/drawing/2014/main" id="{D1FCEA6C-EB2E-4043-9E18-EE702699D7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4C9D8D-2FCA-423C-B0DB-478E96EF2BD2}"/>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3327589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16E52FF-E3CA-496E-9989-52A63E192B4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80" r="6526" b="16400"/>
          <a:stretch/>
        </p:blipFill>
        <p:spPr>
          <a:xfrm>
            <a:off x="5191127" y="2"/>
            <a:ext cx="13096875" cy="10287000"/>
          </a:xfrm>
          <a:prstGeom prst="rect">
            <a:avLst/>
          </a:prstGeom>
        </p:spPr>
      </p:pic>
      <p:pic>
        <p:nvPicPr>
          <p:cNvPr id="5" name="Graphic 4">
            <a:extLst>
              <a:ext uri="{FF2B5EF4-FFF2-40B4-BE49-F238E27FC236}">
                <a16:creationId xmlns:a16="http://schemas.microsoft.com/office/drawing/2014/main" id="{2A426397-AA66-4FC1-B02A-26F3AA18E4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640" y="1283495"/>
            <a:ext cx="3699000" cy="705530"/>
          </a:xfrm>
          <a:prstGeom prst="rect">
            <a:avLst/>
          </a:prstGeom>
        </p:spPr>
      </p:pic>
      <p:sp>
        <p:nvSpPr>
          <p:cNvPr id="6" name="TextBox 5">
            <a:extLst>
              <a:ext uri="{FF2B5EF4-FFF2-40B4-BE49-F238E27FC236}">
                <a16:creationId xmlns:a16="http://schemas.microsoft.com/office/drawing/2014/main" id="{8C8C1789-568B-40F0-8013-6BD0D0226714}"/>
              </a:ext>
            </a:extLst>
          </p:cNvPr>
          <p:cNvSpPr txBox="1"/>
          <p:nvPr userDrawn="1"/>
        </p:nvSpPr>
        <p:spPr>
          <a:xfrm>
            <a:off x="1285879" y="2648480"/>
            <a:ext cx="3044294" cy="1644681"/>
          </a:xfrm>
          <a:prstGeom prst="rect">
            <a:avLst/>
          </a:prstGeom>
          <a:noFill/>
        </p:spPr>
        <p:txBody>
          <a:bodyPr wrap="square" lIns="0" tIns="0" rIns="0" bIns="0" rtlCol="0">
            <a:spAutoFit/>
          </a:bodyPr>
          <a:lstStyle/>
          <a:p>
            <a:pPr>
              <a:lnSpc>
                <a:spcPct val="95000"/>
              </a:lnSpc>
            </a:pPr>
            <a:r>
              <a:rPr lang="en-GB" sz="2250" dirty="0"/>
              <a:t>Universal House,</a:t>
            </a:r>
          </a:p>
          <a:p>
            <a:pPr>
              <a:lnSpc>
                <a:spcPct val="95000"/>
              </a:lnSpc>
            </a:pPr>
            <a:r>
              <a:rPr lang="en-GB" sz="2250" dirty="0"/>
              <a:t>101E Wentworth St,</a:t>
            </a:r>
          </a:p>
          <a:p>
            <a:pPr>
              <a:lnSpc>
                <a:spcPct val="95000"/>
              </a:lnSpc>
            </a:pPr>
            <a:r>
              <a:rPr lang="en-GB" sz="2250" dirty="0"/>
              <a:t>London, E1 7SA</a:t>
            </a:r>
          </a:p>
          <a:p>
            <a:pPr>
              <a:lnSpc>
                <a:spcPct val="95000"/>
              </a:lnSpc>
            </a:pPr>
            <a:endParaRPr lang="en-GB" sz="2250" dirty="0"/>
          </a:p>
          <a:p>
            <a:pPr>
              <a:lnSpc>
                <a:spcPct val="95000"/>
              </a:lnSpc>
            </a:pPr>
            <a:r>
              <a:rPr lang="en-GB" sz="2250" dirty="0">
                <a:solidFill>
                  <a:srgbClr val="9ECDC6"/>
                </a:solidFill>
                <a:latin typeface="+mj-lt"/>
              </a:rPr>
              <a:t>adviceuk.org.uk</a:t>
            </a:r>
            <a:endParaRPr lang="en-US" sz="2250" dirty="0">
              <a:solidFill>
                <a:srgbClr val="9ECDC6"/>
              </a:solidFill>
              <a:latin typeface="+mj-lt"/>
            </a:endParaRPr>
          </a:p>
        </p:txBody>
      </p:sp>
      <p:sp>
        <p:nvSpPr>
          <p:cNvPr id="11" name="TextBox 10">
            <a:extLst>
              <a:ext uri="{FF2B5EF4-FFF2-40B4-BE49-F238E27FC236}">
                <a16:creationId xmlns:a16="http://schemas.microsoft.com/office/drawing/2014/main" id="{A4C0FBA5-81F6-4E58-B346-08F9EC222E9E}"/>
              </a:ext>
            </a:extLst>
          </p:cNvPr>
          <p:cNvSpPr txBox="1"/>
          <p:nvPr userDrawn="1"/>
        </p:nvSpPr>
        <p:spPr>
          <a:xfrm>
            <a:off x="12156282" y="8524874"/>
            <a:ext cx="4842408" cy="558038"/>
          </a:xfrm>
          <a:prstGeom prst="rect">
            <a:avLst/>
          </a:prstGeom>
          <a:noFill/>
        </p:spPr>
        <p:txBody>
          <a:bodyPr wrap="square" lIns="0" tIns="0" rIns="0" bIns="0" rtlCol="0">
            <a:spAutoFit/>
          </a:bodyPr>
          <a:lstStyle/>
          <a:p>
            <a:pPr algn="r">
              <a:lnSpc>
                <a:spcPct val="110000"/>
              </a:lnSpc>
            </a:pPr>
            <a:r>
              <a:rPr lang="en-GB" sz="1680" dirty="0"/>
              <a:t>Registered Charity No. 299342</a:t>
            </a:r>
          </a:p>
          <a:p>
            <a:pPr algn="r">
              <a:lnSpc>
                <a:spcPct val="110000"/>
              </a:lnSpc>
            </a:pPr>
            <a:r>
              <a:rPr lang="en-GB" sz="1680" dirty="0"/>
              <a:t>Company Limited by Guarantee No. 2023982</a:t>
            </a:r>
            <a:endParaRPr lang="en-US" sz="1680" dirty="0">
              <a:solidFill>
                <a:srgbClr val="9ECDC6"/>
              </a:solidFill>
              <a:latin typeface="+mj-lt"/>
            </a:endParaRPr>
          </a:p>
        </p:txBody>
      </p:sp>
    </p:spTree>
    <p:extLst>
      <p:ext uri="{BB962C8B-B14F-4D97-AF65-F5344CB8AC3E}">
        <p14:creationId xmlns:p14="http://schemas.microsoft.com/office/powerpoint/2010/main" val="20752628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3.svg"/><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16BF3-CF14-DD4E-828F-6795106C86F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AF04C-B05D-654A-9B62-D775ADBD569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B6756-AA9F-4445-9664-D01A8DA9A57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B33A86C-2932-BD43-AA3F-2B14A43A59B4}" type="datetimeFigureOut">
              <a:rPr lang="en-US" smtClean="0"/>
              <a:t>1/29/2025</a:t>
            </a:fld>
            <a:endParaRPr lang="en-US"/>
          </a:p>
        </p:txBody>
      </p:sp>
      <p:sp>
        <p:nvSpPr>
          <p:cNvPr id="5" name="Footer Placeholder 4">
            <a:extLst>
              <a:ext uri="{FF2B5EF4-FFF2-40B4-BE49-F238E27FC236}">
                <a16:creationId xmlns:a16="http://schemas.microsoft.com/office/drawing/2014/main" id="{4E0F3E16-382E-854B-81B0-2E3BF2A077D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1A4329-C8BA-964B-BD8B-B2D6543673D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98FC556-A86B-D642-9C4C-BF550E763974}" type="slidenum">
              <a:rPr lang="en-US" smtClean="0"/>
              <a:t>‹#›</a:t>
            </a:fld>
            <a:endParaRPr lang="en-US"/>
          </a:p>
        </p:txBody>
      </p:sp>
    </p:spTree>
    <p:extLst>
      <p:ext uri="{BB962C8B-B14F-4D97-AF65-F5344CB8AC3E}">
        <p14:creationId xmlns:p14="http://schemas.microsoft.com/office/powerpoint/2010/main" val="1376537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1788" y="1057686"/>
            <a:ext cx="16544424" cy="178433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71788" y="3504005"/>
            <a:ext cx="16544424" cy="528419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08927" y="8934206"/>
            <a:ext cx="4267199" cy="547688"/>
          </a:xfrm>
          <a:prstGeom prst="rect">
            <a:avLst/>
          </a:prstGeom>
        </p:spPr>
        <p:txBody>
          <a:bodyPr vert="horz" lIns="91440" tIns="45720" rIns="91440" bIns="45720" rtlCol="0" anchor="ctr"/>
          <a:lstStyle>
            <a:lvl1pPr algn="r">
              <a:defRPr sz="1350">
                <a:solidFill>
                  <a:schemeClr val="accent2"/>
                </a:solidFill>
              </a:defRPr>
            </a:lvl1pPr>
          </a:lstStyle>
          <a:p>
            <a:fld id="{B0F9BE4D-87C6-4D52-807E-252C7A357464}" type="datetimeFigureOut">
              <a:rPr lang="en-GB" smtClean="0"/>
              <a:t>29/01/2025</a:t>
            </a:fld>
            <a:endParaRPr lang="en-GB" dirty="0"/>
          </a:p>
        </p:txBody>
      </p:sp>
      <p:sp>
        <p:nvSpPr>
          <p:cNvPr id="5" name="Footer Placeholder 4"/>
          <p:cNvSpPr>
            <a:spLocks noGrp="1"/>
          </p:cNvSpPr>
          <p:nvPr>
            <p:ph type="ftr" sz="quarter" idx="3"/>
          </p:nvPr>
        </p:nvSpPr>
        <p:spPr>
          <a:xfrm>
            <a:off x="871788" y="8927717"/>
            <a:ext cx="10375815" cy="547688"/>
          </a:xfrm>
          <a:prstGeom prst="rect">
            <a:avLst/>
          </a:prstGeom>
        </p:spPr>
        <p:txBody>
          <a:bodyPr vert="horz" lIns="91440" tIns="45720" rIns="91440" bIns="45720" rtlCol="0" anchor="ctr"/>
          <a:lstStyle>
            <a:lvl1pPr algn="l">
              <a:defRPr sz="135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5837450" y="8934206"/>
            <a:ext cx="1578765" cy="547688"/>
          </a:xfrm>
          <a:prstGeom prst="rect">
            <a:avLst/>
          </a:prstGeom>
        </p:spPr>
        <p:txBody>
          <a:bodyPr vert="horz" lIns="91440" tIns="45720" rIns="91440" bIns="45720" rtlCol="0" anchor="ctr"/>
          <a:lstStyle>
            <a:lvl1pPr algn="r">
              <a:defRPr sz="1350">
                <a:solidFill>
                  <a:schemeClr val="accent2"/>
                </a:solidFill>
              </a:defRPr>
            </a:lvl1pPr>
          </a:lstStyle>
          <a:p>
            <a:fld id="{A435C5DA-4B86-4F9E-A37E-A35CF497BE17}" type="slidenum">
              <a:rPr lang="en-GB" smtClean="0"/>
              <a:t>‹#›</a:t>
            </a:fld>
            <a:endParaRPr lang="en-GB" dirty="0"/>
          </a:p>
        </p:txBody>
      </p:sp>
      <p:sp>
        <p:nvSpPr>
          <p:cNvPr id="9" name="Rectangle 8"/>
          <p:cNvSpPr/>
          <p:nvPr/>
        </p:nvSpPr>
        <p:spPr>
          <a:xfrm>
            <a:off x="669801" y="685801"/>
            <a:ext cx="5554980" cy="1424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12063221" y="680465"/>
            <a:ext cx="5554980" cy="1478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6362745" y="685800"/>
            <a:ext cx="5554980"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854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spcBef>
          <a:spcPct val="0"/>
        </a:spcBef>
        <a:buNone/>
        <a:defRPr sz="4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9000" indent="-4590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2700" kern="1200">
          <a:solidFill>
            <a:schemeClr val="tx2"/>
          </a:solidFill>
          <a:latin typeface="+mn-lt"/>
          <a:ea typeface="+mn-ea"/>
          <a:cs typeface="+mn-cs"/>
        </a:defRPr>
      </a:lvl1pPr>
      <a:lvl2pPr marL="945000" indent="-4590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1350000" indent="-4050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3pPr>
      <a:lvl4pPr marL="1863000" indent="-3510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2403000" indent="-3510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285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6pPr>
      <a:lvl7pPr marL="330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7pPr>
      <a:lvl8pPr marL="375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8pPr>
      <a:lvl9pPr marL="420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B44B5801-AF2B-4E03-BCE4-AF42AFAD7EA4}"/>
              </a:ext>
            </a:extLst>
          </p:cNvPr>
          <p:cNvGrpSpPr/>
          <p:nvPr userDrawn="1"/>
        </p:nvGrpSpPr>
        <p:grpSpPr>
          <a:xfrm>
            <a:off x="0" y="-264913"/>
            <a:ext cx="18288000" cy="169616"/>
            <a:chOff x="0" y="-176609"/>
            <a:chExt cx="12192000" cy="113077"/>
          </a:xfrm>
        </p:grpSpPr>
        <p:sp>
          <p:nvSpPr>
            <p:cNvPr id="8" name="Rectangle 7">
              <a:extLst>
                <a:ext uri="{FF2B5EF4-FFF2-40B4-BE49-F238E27FC236}">
                  <a16:creationId xmlns:a16="http://schemas.microsoft.com/office/drawing/2014/main" id="{8BD34047-870C-46E1-A8E4-7479C8E60EDC}"/>
                </a:ext>
              </a:extLst>
            </p:cNvPr>
            <p:cNvSpPr/>
            <p:nvPr userDrawn="1"/>
          </p:nvSpPr>
          <p:spPr>
            <a:xfrm flipV="1">
              <a:off x="4091984"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9" name="Rectangle 8">
              <a:extLst>
                <a:ext uri="{FF2B5EF4-FFF2-40B4-BE49-F238E27FC236}">
                  <a16:creationId xmlns:a16="http://schemas.microsoft.com/office/drawing/2014/main" id="{D5D4A8EF-20EA-4A85-A76F-DCE4EAEE5D73}"/>
                </a:ext>
              </a:extLst>
            </p:cNvPr>
            <p:cNvSpPr/>
            <p:nvPr userDrawn="1"/>
          </p:nvSpPr>
          <p:spPr>
            <a:xfrm flipV="1">
              <a:off x="7848592"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0" name="Rectangle 9">
              <a:extLst>
                <a:ext uri="{FF2B5EF4-FFF2-40B4-BE49-F238E27FC236}">
                  <a16:creationId xmlns:a16="http://schemas.microsoft.com/office/drawing/2014/main" id="{9C19F539-E7AB-43D7-A878-0CFD84394C94}"/>
                </a:ext>
              </a:extLst>
            </p:cNvPr>
            <p:cNvSpPr/>
            <p:nvPr userDrawn="1"/>
          </p:nvSpPr>
          <p:spPr>
            <a:xfrm flipV="1">
              <a:off x="3152832"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1" name="Rectangle 10">
              <a:extLst>
                <a:ext uri="{FF2B5EF4-FFF2-40B4-BE49-F238E27FC236}">
                  <a16:creationId xmlns:a16="http://schemas.microsoft.com/office/drawing/2014/main" id="{BF42B3FA-B888-4AD4-BB3B-40C505AF4939}"/>
                </a:ext>
              </a:extLst>
            </p:cNvPr>
            <p:cNvSpPr/>
            <p:nvPr userDrawn="1"/>
          </p:nvSpPr>
          <p:spPr>
            <a:xfrm flipV="1">
              <a:off x="2213680"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2" name="Rectangle 11">
              <a:extLst>
                <a:ext uri="{FF2B5EF4-FFF2-40B4-BE49-F238E27FC236}">
                  <a16:creationId xmlns:a16="http://schemas.microsoft.com/office/drawing/2014/main" id="{F78B966C-3CD0-4E14-BB8D-B3E6703363BA}"/>
                </a:ext>
              </a:extLst>
            </p:cNvPr>
            <p:cNvSpPr/>
            <p:nvPr userDrawn="1"/>
          </p:nvSpPr>
          <p:spPr>
            <a:xfrm flipV="1">
              <a:off x="1274528"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3" name="Rectangle 12">
              <a:extLst>
                <a:ext uri="{FF2B5EF4-FFF2-40B4-BE49-F238E27FC236}">
                  <a16:creationId xmlns:a16="http://schemas.microsoft.com/office/drawing/2014/main" id="{DEC690BD-5F1E-40CB-92DA-5E86556AF65B}"/>
                </a:ext>
              </a:extLst>
            </p:cNvPr>
            <p:cNvSpPr/>
            <p:nvPr userDrawn="1"/>
          </p:nvSpPr>
          <p:spPr>
            <a:xfrm flipV="1">
              <a:off x="0" y="-174106"/>
              <a:ext cx="587376"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4" name="Rectangle 13">
              <a:extLst>
                <a:ext uri="{FF2B5EF4-FFF2-40B4-BE49-F238E27FC236}">
                  <a16:creationId xmlns:a16="http://schemas.microsoft.com/office/drawing/2014/main" id="{3F368B04-4FB6-40D7-A8A8-EAF8D27C00EF}"/>
                </a:ext>
              </a:extLst>
            </p:cNvPr>
            <p:cNvSpPr/>
            <p:nvPr userDrawn="1"/>
          </p:nvSpPr>
          <p:spPr>
            <a:xfrm flipV="1">
              <a:off x="5031136"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5" name="Rectangle 14">
              <a:extLst>
                <a:ext uri="{FF2B5EF4-FFF2-40B4-BE49-F238E27FC236}">
                  <a16:creationId xmlns:a16="http://schemas.microsoft.com/office/drawing/2014/main" id="{100832C0-C969-4DCF-80ED-5B931130AA29}"/>
                </a:ext>
              </a:extLst>
            </p:cNvPr>
            <p:cNvSpPr/>
            <p:nvPr userDrawn="1"/>
          </p:nvSpPr>
          <p:spPr>
            <a:xfrm flipV="1">
              <a:off x="5970288"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6" name="Rectangle 15">
              <a:extLst>
                <a:ext uri="{FF2B5EF4-FFF2-40B4-BE49-F238E27FC236}">
                  <a16:creationId xmlns:a16="http://schemas.microsoft.com/office/drawing/2014/main" id="{5EDE8C09-04AF-4BEE-BA45-D311E8947BE4}"/>
                </a:ext>
              </a:extLst>
            </p:cNvPr>
            <p:cNvSpPr/>
            <p:nvPr userDrawn="1"/>
          </p:nvSpPr>
          <p:spPr>
            <a:xfrm flipV="1">
              <a:off x="6909440"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7" name="Rectangle 16">
              <a:extLst>
                <a:ext uri="{FF2B5EF4-FFF2-40B4-BE49-F238E27FC236}">
                  <a16:creationId xmlns:a16="http://schemas.microsoft.com/office/drawing/2014/main" id="{FCD8F57A-4372-4347-A7B4-2F306C50A4F7}"/>
                </a:ext>
              </a:extLst>
            </p:cNvPr>
            <p:cNvSpPr/>
            <p:nvPr userDrawn="1"/>
          </p:nvSpPr>
          <p:spPr>
            <a:xfrm flipV="1">
              <a:off x="8787744"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8" name="Rectangle 17">
              <a:extLst>
                <a:ext uri="{FF2B5EF4-FFF2-40B4-BE49-F238E27FC236}">
                  <a16:creationId xmlns:a16="http://schemas.microsoft.com/office/drawing/2014/main" id="{E41E89B0-EA15-49A1-9F2C-9ECC7B7A3EEF}"/>
                </a:ext>
              </a:extLst>
            </p:cNvPr>
            <p:cNvSpPr/>
            <p:nvPr userDrawn="1"/>
          </p:nvSpPr>
          <p:spPr>
            <a:xfrm flipV="1">
              <a:off x="9726896"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19" name="Rectangle 18">
              <a:extLst>
                <a:ext uri="{FF2B5EF4-FFF2-40B4-BE49-F238E27FC236}">
                  <a16:creationId xmlns:a16="http://schemas.microsoft.com/office/drawing/2014/main" id="{7C9E5914-8A29-45DF-BA54-239CB92CD693}"/>
                </a:ext>
              </a:extLst>
            </p:cNvPr>
            <p:cNvSpPr/>
            <p:nvPr userDrawn="1"/>
          </p:nvSpPr>
          <p:spPr>
            <a:xfrm flipV="1">
              <a:off x="10666048"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sp>
          <p:nvSpPr>
            <p:cNvPr id="20" name="Rectangle 19">
              <a:extLst>
                <a:ext uri="{FF2B5EF4-FFF2-40B4-BE49-F238E27FC236}">
                  <a16:creationId xmlns:a16="http://schemas.microsoft.com/office/drawing/2014/main" id="{ED9EC057-1F14-4B8F-82AE-7331D344CB4B}"/>
                </a:ext>
              </a:extLst>
            </p:cNvPr>
            <p:cNvSpPr/>
            <p:nvPr userDrawn="1"/>
          </p:nvSpPr>
          <p:spPr>
            <a:xfrm flipV="1">
              <a:off x="11605200" y="-176609"/>
              <a:ext cx="5868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699"/>
            </a:p>
          </p:txBody>
        </p:sp>
      </p:grpSp>
      <p:sp>
        <p:nvSpPr>
          <p:cNvPr id="2" name="Title Placeholder 1">
            <a:extLst>
              <a:ext uri="{FF2B5EF4-FFF2-40B4-BE49-F238E27FC236}">
                <a16:creationId xmlns:a16="http://schemas.microsoft.com/office/drawing/2014/main" id="{6BCE3896-9480-48A4-AB3A-566A3C8C81D4}"/>
              </a:ext>
            </a:extLst>
          </p:cNvPr>
          <p:cNvSpPr>
            <a:spLocks noGrp="1"/>
          </p:cNvSpPr>
          <p:nvPr>
            <p:ph type="title"/>
          </p:nvPr>
        </p:nvSpPr>
        <p:spPr>
          <a:xfrm>
            <a:off x="881744" y="1110731"/>
            <a:ext cx="16525196" cy="1648431"/>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CE747B7-F42F-49B4-B9D4-B839201CA740}"/>
              </a:ext>
            </a:extLst>
          </p:cNvPr>
          <p:cNvSpPr>
            <a:spLocks noGrp="1"/>
          </p:cNvSpPr>
          <p:nvPr>
            <p:ph type="body" idx="1"/>
          </p:nvPr>
        </p:nvSpPr>
        <p:spPr>
          <a:xfrm>
            <a:off x="881745" y="2878934"/>
            <a:ext cx="16525194" cy="583644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Date Placeholder 3">
            <a:extLst>
              <a:ext uri="{FF2B5EF4-FFF2-40B4-BE49-F238E27FC236}">
                <a16:creationId xmlns:a16="http://schemas.microsoft.com/office/drawing/2014/main" id="{0C7052CB-CFA4-4A3F-9A17-632AEF2349A1}"/>
              </a:ext>
            </a:extLst>
          </p:cNvPr>
          <p:cNvSpPr>
            <a:spLocks noGrp="1"/>
          </p:cNvSpPr>
          <p:nvPr>
            <p:ph type="dt" sz="half" idx="2"/>
          </p:nvPr>
        </p:nvSpPr>
        <p:spPr>
          <a:xfrm>
            <a:off x="13292138" y="192296"/>
            <a:ext cx="4114800" cy="547688"/>
          </a:xfrm>
          <a:prstGeom prst="rect">
            <a:avLst/>
          </a:prstGeom>
        </p:spPr>
        <p:txBody>
          <a:bodyPr vert="horz" lIns="0" tIns="0" rIns="0" bIns="0" rtlCol="0" anchor="t" anchorCtr="0">
            <a:noAutofit/>
          </a:bodyPr>
          <a:lstStyle>
            <a:lvl1pPr algn="r">
              <a:defRPr sz="1500">
                <a:solidFill>
                  <a:schemeClr val="tx1"/>
                </a:solidFill>
              </a:defRPr>
            </a:lvl1pPr>
          </a:lstStyle>
          <a:p>
            <a:fld id="{0CBE7F46-22BC-4176-ACA1-84F0A8F0B92C}" type="datetime1">
              <a:rPr lang="en-GB" smtClean="0"/>
              <a:t>29/01/2025</a:t>
            </a:fld>
            <a:endParaRPr lang="en-GB" dirty="0"/>
          </a:p>
        </p:txBody>
      </p:sp>
      <p:sp>
        <p:nvSpPr>
          <p:cNvPr id="5" name="Footer Placeholder 4">
            <a:extLst>
              <a:ext uri="{FF2B5EF4-FFF2-40B4-BE49-F238E27FC236}">
                <a16:creationId xmlns:a16="http://schemas.microsoft.com/office/drawing/2014/main" id="{3E09A2F8-2786-42BE-8618-A5670F7FD1FD}"/>
              </a:ext>
            </a:extLst>
          </p:cNvPr>
          <p:cNvSpPr>
            <a:spLocks noGrp="1"/>
          </p:cNvSpPr>
          <p:nvPr>
            <p:ph type="ftr" sz="quarter" idx="3"/>
          </p:nvPr>
        </p:nvSpPr>
        <p:spPr>
          <a:xfrm>
            <a:off x="881745" y="192296"/>
            <a:ext cx="6172200" cy="547688"/>
          </a:xfrm>
          <a:prstGeom prst="rect">
            <a:avLst/>
          </a:prstGeom>
        </p:spPr>
        <p:txBody>
          <a:bodyPr vert="horz" lIns="0" tIns="0" rIns="0" bIns="0" rtlCol="0" anchor="t" anchorCtr="0">
            <a:noAutofit/>
          </a:bodyPr>
          <a:lstStyle>
            <a:lvl1pPr algn="l">
              <a:defRPr sz="13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BD37BEAA-6501-4E1F-BFC9-FC7FF5FA431E}"/>
              </a:ext>
            </a:extLst>
          </p:cNvPr>
          <p:cNvSpPr>
            <a:spLocks noGrp="1"/>
          </p:cNvSpPr>
          <p:nvPr>
            <p:ph type="sldNum" sz="quarter" idx="4"/>
          </p:nvPr>
        </p:nvSpPr>
        <p:spPr>
          <a:xfrm>
            <a:off x="16526936" y="9390459"/>
            <a:ext cx="880002" cy="485757"/>
          </a:xfrm>
          <a:prstGeom prst="rect">
            <a:avLst/>
          </a:prstGeom>
        </p:spPr>
        <p:txBody>
          <a:bodyPr vert="horz" lIns="0" tIns="0" rIns="0" bIns="0" rtlCol="0" anchor="ctr" anchorCtr="0">
            <a:noAutofit/>
          </a:bodyPr>
          <a:lstStyle>
            <a:lvl1pPr algn="r">
              <a:defRPr sz="2250">
                <a:solidFill>
                  <a:srgbClr val="BF649E"/>
                </a:solidFill>
              </a:defRPr>
            </a:lvl1pPr>
          </a:lstStyle>
          <a:p>
            <a:fld id="{1C95DBEE-2C30-4F1D-BD15-3944EDF442B6}" type="slidenum">
              <a:rPr lang="en-GB" smtClean="0"/>
              <a:pPr/>
              <a:t>‹#›</a:t>
            </a:fld>
            <a:endParaRPr lang="en-GB" dirty="0"/>
          </a:p>
        </p:txBody>
      </p:sp>
      <p:pic>
        <p:nvPicPr>
          <p:cNvPr id="24" name="Graphic 23">
            <a:extLst>
              <a:ext uri="{FF2B5EF4-FFF2-40B4-BE49-F238E27FC236}">
                <a16:creationId xmlns:a16="http://schemas.microsoft.com/office/drawing/2014/main" id="{C4A2720A-B7B0-4F82-9FBD-EFE256B8C85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51" t="-4819" r="-151" b="24119"/>
          <a:stretch/>
        </p:blipFill>
        <p:spPr>
          <a:xfrm>
            <a:off x="578645" y="9304886"/>
            <a:ext cx="2365200" cy="478481"/>
          </a:xfrm>
          <a:prstGeom prst="rect">
            <a:avLst/>
          </a:prstGeom>
        </p:spPr>
      </p:pic>
      <p:cxnSp>
        <p:nvCxnSpPr>
          <p:cNvPr id="26" name="Straight Connector 25">
            <a:extLst>
              <a:ext uri="{FF2B5EF4-FFF2-40B4-BE49-F238E27FC236}">
                <a16:creationId xmlns:a16="http://schemas.microsoft.com/office/drawing/2014/main" id="{EE31A57E-E893-4B19-8424-BDB371CA2016}"/>
              </a:ext>
            </a:extLst>
          </p:cNvPr>
          <p:cNvCxnSpPr/>
          <p:nvPr userDrawn="1"/>
        </p:nvCxnSpPr>
        <p:spPr>
          <a:xfrm>
            <a:off x="3321843" y="9584267"/>
            <a:ext cx="1328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5320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l" defTabSz="1371600" rtl="0" eaLnBrk="1" latinLnBrk="0" hangingPunct="1">
        <a:lnSpc>
          <a:spcPct val="90000"/>
        </a:lnSpc>
        <a:spcBef>
          <a:spcPct val="0"/>
        </a:spcBef>
        <a:buNone/>
        <a:defRPr sz="6750" kern="1200" cap="none" spc="0" baseline="0">
          <a:solidFill>
            <a:schemeClr val="tx2"/>
          </a:solidFill>
          <a:latin typeface="+mj-lt"/>
          <a:ea typeface="+mj-ea"/>
          <a:cs typeface="+mj-cs"/>
        </a:defRPr>
      </a:lvl1pPr>
    </p:titleStyle>
    <p:bodyStyle>
      <a:lvl1pPr marL="0" indent="0" algn="l" defTabSz="1371600" rtl="0" eaLnBrk="1" latinLnBrk="0" hangingPunct="1">
        <a:lnSpc>
          <a:spcPct val="100000"/>
        </a:lnSpc>
        <a:spcBef>
          <a:spcPts val="2700"/>
        </a:spcBef>
        <a:spcAft>
          <a:spcPts val="2700"/>
        </a:spcAft>
        <a:buFont typeface="Arial" panose="020B0604020202020204" pitchFamily="34" charset="0"/>
        <a:buNone/>
        <a:defRPr sz="2700" b="1" kern="1200">
          <a:solidFill>
            <a:schemeClr val="tx1"/>
          </a:solidFill>
          <a:latin typeface="+mj-lt"/>
          <a:ea typeface="+mn-ea"/>
          <a:cs typeface="+mn-cs"/>
        </a:defRPr>
      </a:lvl1pPr>
      <a:lvl2pPr marL="0" indent="0" algn="l" defTabSz="1371600" rtl="0" eaLnBrk="1" latinLnBrk="0" hangingPunct="1">
        <a:lnSpc>
          <a:spcPct val="100000"/>
        </a:lnSpc>
        <a:spcBef>
          <a:spcPts val="900"/>
        </a:spcBef>
        <a:buFont typeface="Arial" panose="020B0604020202020204" pitchFamily="34" charset="0"/>
        <a:buNone/>
        <a:defRPr sz="2700" kern="1200">
          <a:solidFill>
            <a:schemeClr val="tx1"/>
          </a:solidFill>
          <a:latin typeface="+mn-lt"/>
          <a:ea typeface="+mn-ea"/>
          <a:cs typeface="+mn-cs"/>
        </a:defRPr>
      </a:lvl2pPr>
      <a:lvl3pPr marL="271463" indent="-271463" algn="l" defTabSz="1371600" rtl="0" eaLnBrk="1" latinLnBrk="0" hangingPunct="1">
        <a:lnSpc>
          <a:spcPct val="100000"/>
        </a:lnSpc>
        <a:spcBef>
          <a:spcPts val="750"/>
        </a:spcBef>
        <a:buClr>
          <a:schemeClr val="tx2"/>
        </a:buClr>
        <a:buFont typeface="Arial" panose="020B0604020202020204" pitchFamily="34" charset="0"/>
        <a:buChar char="•"/>
        <a:defRPr sz="2700" kern="1200">
          <a:solidFill>
            <a:schemeClr val="tx1"/>
          </a:solidFill>
          <a:latin typeface="+mn-lt"/>
          <a:ea typeface="+mn-ea"/>
          <a:cs typeface="+mn-cs"/>
        </a:defRPr>
      </a:lvl3pPr>
      <a:lvl4pPr marL="542925" indent="-271463" algn="l" defTabSz="1371600" rtl="0" eaLnBrk="1" latinLnBrk="0" hangingPunct="1">
        <a:lnSpc>
          <a:spcPct val="100000"/>
        </a:lnSpc>
        <a:spcBef>
          <a:spcPts val="750"/>
        </a:spcBef>
        <a:buFont typeface="Arial" panose="020B0604020202020204" pitchFamily="34" charset="0"/>
        <a:buChar char="‒"/>
        <a:defRPr sz="2700" kern="1200">
          <a:solidFill>
            <a:schemeClr val="tx1"/>
          </a:solidFill>
          <a:latin typeface="+mn-lt"/>
          <a:ea typeface="+mn-ea"/>
          <a:cs typeface="+mn-cs"/>
        </a:defRPr>
      </a:lvl4pPr>
      <a:lvl5pPr marL="0" indent="0" algn="l" defTabSz="1371600" rtl="0" eaLnBrk="1" latinLnBrk="0" hangingPunct="1">
        <a:lnSpc>
          <a:spcPct val="100000"/>
        </a:lnSpc>
        <a:spcBef>
          <a:spcPts val="2700"/>
        </a:spcBef>
        <a:buFont typeface="Arial" panose="020B0604020202020204" pitchFamily="34" charset="0"/>
        <a:buNone/>
        <a:defRPr sz="1800" b="1" kern="1200">
          <a:solidFill>
            <a:schemeClr val="tx1"/>
          </a:solidFill>
          <a:latin typeface="+mn-lt"/>
          <a:ea typeface="+mn-ea"/>
          <a:cs typeface="+mn-cs"/>
        </a:defRPr>
      </a:lvl5pPr>
      <a:lvl6pPr marL="0" indent="0" algn="l" defTabSz="13716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6pPr>
      <a:lvl7pPr marL="266700" indent="-266700" algn="l" defTabSz="13716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7pPr>
      <a:lvl8pPr marL="531020" indent="-264320" algn="l" defTabSz="13716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8pPr>
      <a:lvl9pPr marL="0" indent="0" algn="l" defTabSz="1371600" rtl="0" eaLnBrk="1" latinLnBrk="0" hangingPunct="1">
        <a:lnSpc>
          <a:spcPct val="100000"/>
        </a:lnSpc>
        <a:spcBef>
          <a:spcPts val="2700"/>
        </a:spcBef>
        <a:buFont typeface="Arial" panose="020B0604020202020204" pitchFamily="34" charset="0"/>
        <a:buNone/>
        <a:defRPr sz="15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70">
          <p15:clr>
            <a:srgbClr val="F26B43"/>
          </p15:clr>
        </p15:guide>
        <p15:guide id="4" pos="7310">
          <p15:clr>
            <a:srgbClr val="F26B43"/>
          </p15:clr>
        </p15:guide>
        <p15:guide id="5" orient="horz" pos="4068">
          <p15:clr>
            <a:srgbClr val="F26B43"/>
          </p15:clr>
        </p15:guide>
        <p15:guide id="6" pos="3761">
          <p15:clr>
            <a:srgbClr val="F26B43"/>
          </p15:clr>
        </p15:guide>
        <p15:guide id="7" pos="3918">
          <p15:clr>
            <a:srgbClr val="F26B43"/>
          </p15:clr>
        </p15:guide>
        <p15:guide id="10" pos="2735">
          <p15:clr>
            <a:srgbClr val="F26B43"/>
          </p15:clr>
        </p15:guide>
        <p15:guide id="11" pos="2576">
          <p15:clr>
            <a:srgbClr val="F26B43"/>
          </p15:clr>
        </p15:guide>
        <p15:guide id="14" pos="1551">
          <p15:clr>
            <a:srgbClr val="F26B43"/>
          </p15:clr>
        </p15:guide>
        <p15:guide id="15" pos="1395">
          <p15:clr>
            <a:srgbClr val="F26B43"/>
          </p15:clr>
        </p15:guide>
        <p15:guide id="20" pos="4944">
          <p15:clr>
            <a:srgbClr val="F26B43"/>
          </p15:clr>
        </p15:guide>
        <p15:guide id="21" pos="5102">
          <p15:clr>
            <a:srgbClr val="F26B43"/>
          </p15:clr>
        </p15:guide>
        <p15:guide id="24" pos="6129">
          <p15:clr>
            <a:srgbClr val="F26B43"/>
          </p15:clr>
        </p15:guide>
        <p15:guide id="25" pos="6285">
          <p15:clr>
            <a:srgbClr val="F26B43"/>
          </p15:clr>
        </p15:guide>
        <p15:guide id="28" orient="horz" pos="465">
          <p15:clr>
            <a:srgbClr val="F26B43"/>
          </p15:clr>
        </p15:guide>
        <p15:guide id="30" orient="horz" pos="3664">
          <p15:clr>
            <a:srgbClr val="F26B43"/>
          </p15:clr>
        </p15:guide>
        <p15:guide id="31" orient="horz" pos="728">
          <p15:clr>
            <a:srgbClr val="F26B43"/>
          </p15:clr>
        </p15:guide>
        <p15:guide id="32" orient="horz" pos="1209">
          <p15:clr>
            <a:srgbClr val="F26B43"/>
          </p15:clr>
        </p15:guide>
        <p15:guide id="33" pos="70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David%20Tarr%20powerpoint%20presentation%20for%2030%2001%2025.ppt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1.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Data" Target="../diagrams/data2.xml"/><Relationship Id="rId5" Type="http://schemas.openxmlformats.org/officeDocument/2006/relationships/image" Target="../media/image30.svg"/><Relationship Id="rId10" Type="http://schemas.microsoft.com/office/2007/relationships/diagramDrawing" Target="../diagrams/drawing2.xml"/><Relationship Id="rId4" Type="http://schemas.openxmlformats.org/officeDocument/2006/relationships/image" Target="../media/image29.png"/><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1.pn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Data" Target="../diagrams/data3.xml"/><Relationship Id="rId5" Type="http://schemas.openxmlformats.org/officeDocument/2006/relationships/image" Target="../media/image30.svg"/><Relationship Id="rId10" Type="http://schemas.microsoft.com/office/2007/relationships/diagramDrawing" Target="../diagrams/drawing3.xml"/><Relationship Id="rId4" Type="http://schemas.openxmlformats.org/officeDocument/2006/relationships/image" Target="../media/image29.png"/><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11" Type="http://schemas.openxmlformats.org/officeDocument/2006/relationships/image" Target="../media/image37.png"/><Relationship Id="rId5" Type="http://schemas.openxmlformats.org/officeDocument/2006/relationships/diagramColors" Target="../diagrams/colors5.xml"/><Relationship Id="rId10" Type="http://schemas.openxmlformats.org/officeDocument/2006/relationships/image" Target="../media/image36.png"/><Relationship Id="rId4" Type="http://schemas.openxmlformats.org/officeDocument/2006/relationships/diagramQuickStyle" Target="../diagrams/quickStyle5.xml"/><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3.pn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7.xml"/><Relationship Id="rId7" Type="http://schemas.openxmlformats.org/officeDocument/2006/relationships/image" Target="../media/image46.png"/><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3.png"/><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mailto:clarecarter@atjf.org.uk" TargetMode="External"/><Relationship Id="rId2" Type="http://schemas.openxmlformats.org/officeDocument/2006/relationships/image" Target="../media/image33.png"/><Relationship Id="rId1" Type="http://schemas.openxmlformats.org/officeDocument/2006/relationships/slideLayout" Target="../slideLayouts/slideLayout30.xml"/><Relationship Id="rId4" Type="http://schemas.openxmlformats.org/officeDocument/2006/relationships/hyperlink" Target="http://www.atjf.org.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video" Target="https://www.youtube.com/embed/5usLm4B7UyI?feature=oembed" TargetMode="Externa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2C8A"/>
        </a:solidFill>
        <a:effectLst/>
      </p:bgPr>
    </p:bg>
    <p:spTree>
      <p:nvGrpSpPr>
        <p:cNvPr id="1" name=""/>
        <p:cNvGrpSpPr/>
        <p:nvPr/>
      </p:nvGrpSpPr>
      <p:grpSpPr>
        <a:xfrm>
          <a:off x="0" y="0"/>
          <a:ext cx="0" cy="0"/>
          <a:chOff x="0" y="0"/>
          <a:chExt cx="0" cy="0"/>
        </a:xfrm>
      </p:grpSpPr>
      <p:grpSp>
        <p:nvGrpSpPr>
          <p:cNvPr id="2" name="Group 2"/>
          <p:cNvGrpSpPr/>
          <p:nvPr/>
        </p:nvGrpSpPr>
        <p:grpSpPr>
          <a:xfrm>
            <a:off x="8198544" y="6904957"/>
            <a:ext cx="9806481" cy="1673225"/>
            <a:chOff x="0" y="0"/>
            <a:chExt cx="2683798" cy="457921"/>
          </a:xfrm>
        </p:grpSpPr>
        <p:sp>
          <p:nvSpPr>
            <p:cNvPr id="3" name="Freeform 3"/>
            <p:cNvSpPr/>
            <p:nvPr/>
          </p:nvSpPr>
          <p:spPr>
            <a:xfrm>
              <a:off x="0" y="0"/>
              <a:ext cx="2683798" cy="457922"/>
            </a:xfrm>
            <a:custGeom>
              <a:avLst/>
              <a:gdLst/>
              <a:ahLst/>
              <a:cxnLst/>
              <a:rect l="l" t="t" r="r" b="b"/>
              <a:pathLst>
                <a:path w="2683798" h="457922">
                  <a:moveTo>
                    <a:pt x="0" y="0"/>
                  </a:moveTo>
                  <a:lnTo>
                    <a:pt x="2683798" y="0"/>
                  </a:lnTo>
                  <a:lnTo>
                    <a:pt x="2683798" y="457922"/>
                  </a:lnTo>
                  <a:lnTo>
                    <a:pt x="0" y="457922"/>
                  </a:lnTo>
                  <a:close/>
                </a:path>
              </a:pathLst>
            </a:custGeom>
            <a:solidFill>
              <a:srgbClr val="05AD94"/>
            </a:solidFill>
          </p:spPr>
          <p:txBody>
            <a:bodyPr/>
            <a:lstStyle/>
            <a:p>
              <a:endParaRPr lang="en-GB"/>
            </a:p>
          </p:txBody>
        </p:sp>
        <p:sp>
          <p:nvSpPr>
            <p:cNvPr id="4" name="TextBox 4"/>
            <p:cNvSpPr txBox="1"/>
            <p:nvPr/>
          </p:nvSpPr>
          <p:spPr>
            <a:xfrm>
              <a:off x="0" y="-38100"/>
              <a:ext cx="2683798" cy="49602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902504" y="-874376"/>
            <a:ext cx="8932059" cy="17164890"/>
          </a:xfrm>
          <a:custGeom>
            <a:avLst/>
            <a:gdLst/>
            <a:ahLst/>
            <a:cxnLst/>
            <a:rect l="l" t="t" r="r" b="b"/>
            <a:pathLst>
              <a:path w="8932059" h="17164890">
                <a:moveTo>
                  <a:pt x="8932059" y="0"/>
                </a:moveTo>
                <a:lnTo>
                  <a:pt x="0" y="0"/>
                </a:lnTo>
                <a:lnTo>
                  <a:pt x="0" y="17164891"/>
                </a:lnTo>
                <a:lnTo>
                  <a:pt x="8932059" y="17164891"/>
                </a:lnTo>
                <a:lnTo>
                  <a:pt x="8932059" y="0"/>
                </a:lnTo>
                <a:close/>
              </a:path>
            </a:pathLst>
          </a:custGeom>
          <a:blipFill>
            <a:blip r:embed="rId2"/>
            <a:stretch>
              <a:fillRect/>
            </a:stretch>
          </a:blipFill>
        </p:spPr>
        <p:txBody>
          <a:bodyPr/>
          <a:lstStyle/>
          <a:p>
            <a:endParaRPr lang="en-GB"/>
          </a:p>
        </p:txBody>
      </p:sp>
      <p:grpSp>
        <p:nvGrpSpPr>
          <p:cNvPr id="6" name="Group 6"/>
          <p:cNvGrpSpPr/>
          <p:nvPr/>
        </p:nvGrpSpPr>
        <p:grpSpPr>
          <a:xfrm rot="5400000">
            <a:off x="651708" y="1112637"/>
            <a:ext cx="3086100" cy="1543050"/>
            <a:chOff x="0" y="0"/>
            <a:chExt cx="812800" cy="406400"/>
          </a:xfrm>
        </p:grpSpPr>
        <p:sp>
          <p:nvSpPr>
            <p:cNvPr id="7" name="Freeform 7"/>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05AD94"/>
            </a:solidFill>
          </p:spPr>
          <p:txBody>
            <a:bodyPr/>
            <a:lstStyle/>
            <a:p>
              <a:endParaRPr lang="en-GB"/>
            </a:p>
          </p:txBody>
        </p:sp>
        <p:sp>
          <p:nvSpPr>
            <p:cNvPr id="8" name="TextBox 8"/>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grpSp>
        <p:nvGrpSpPr>
          <p:cNvPr id="9" name="Group 9"/>
          <p:cNvGrpSpPr/>
          <p:nvPr/>
        </p:nvGrpSpPr>
        <p:grpSpPr>
          <a:xfrm rot="5400000">
            <a:off x="-2975620" y="3524816"/>
            <a:ext cx="6893838" cy="3446919"/>
            <a:chOff x="0" y="0"/>
            <a:chExt cx="812800" cy="406400"/>
          </a:xfrm>
        </p:grpSpPr>
        <p:sp>
          <p:nvSpPr>
            <p:cNvPr id="10" name="Freeform 10"/>
            <p:cNvSpPr/>
            <p:nvPr/>
          </p:nvSpPr>
          <p:spPr>
            <a:xfrm>
              <a:off x="0" y="0"/>
              <a:ext cx="812800" cy="406400"/>
            </a:xfrm>
            <a:custGeom>
              <a:avLst/>
              <a:gdLst/>
              <a:ahLst/>
              <a:cxnLst/>
              <a:rect l="l" t="t" r="r" b="b"/>
              <a:pathLst>
                <a:path w="812800" h="406400">
                  <a:moveTo>
                    <a:pt x="406400" y="0"/>
                  </a:moveTo>
                  <a:lnTo>
                    <a:pt x="0" y="406400"/>
                  </a:lnTo>
                  <a:lnTo>
                    <a:pt x="203200" y="406400"/>
                  </a:lnTo>
                  <a:lnTo>
                    <a:pt x="203200" y="406400"/>
                  </a:lnTo>
                  <a:lnTo>
                    <a:pt x="609600" y="406400"/>
                  </a:lnTo>
                  <a:lnTo>
                    <a:pt x="609600" y="406400"/>
                  </a:lnTo>
                  <a:lnTo>
                    <a:pt x="812800" y="406400"/>
                  </a:lnTo>
                  <a:lnTo>
                    <a:pt x="406400" y="0"/>
                  </a:lnTo>
                  <a:close/>
                </a:path>
              </a:pathLst>
            </a:custGeom>
            <a:solidFill>
              <a:srgbClr val="05AD94"/>
            </a:solidFill>
          </p:spPr>
          <p:txBody>
            <a:bodyPr/>
            <a:lstStyle/>
            <a:p>
              <a:endParaRPr lang="en-GB"/>
            </a:p>
          </p:txBody>
        </p:sp>
        <p:sp>
          <p:nvSpPr>
            <p:cNvPr id="11" name="TextBox 11"/>
            <p:cNvSpPr txBox="1"/>
            <p:nvPr/>
          </p:nvSpPr>
          <p:spPr>
            <a:xfrm>
              <a:off x="203200" y="120650"/>
              <a:ext cx="406400" cy="285750"/>
            </a:xfrm>
            <a:prstGeom prst="rect">
              <a:avLst/>
            </a:prstGeom>
          </p:spPr>
          <p:txBody>
            <a:bodyPr lIns="50800" tIns="50800" rIns="50800" bIns="50800" rtlCol="0" anchor="ctr"/>
            <a:lstStyle/>
            <a:p>
              <a:pPr algn="ctr">
                <a:lnSpc>
                  <a:spcPts val="1869"/>
                </a:lnSpc>
              </a:pPr>
              <a:endParaRPr/>
            </a:p>
          </p:txBody>
        </p:sp>
      </p:grpSp>
      <p:sp>
        <p:nvSpPr>
          <p:cNvPr id="12" name="Freeform 12"/>
          <p:cNvSpPr/>
          <p:nvPr/>
        </p:nvSpPr>
        <p:spPr>
          <a:xfrm>
            <a:off x="10621273" y="-874376"/>
            <a:ext cx="7383752" cy="5237849"/>
          </a:xfrm>
          <a:custGeom>
            <a:avLst/>
            <a:gdLst/>
            <a:ahLst/>
            <a:cxnLst/>
            <a:rect l="l" t="t" r="r" b="b"/>
            <a:pathLst>
              <a:path w="7383752" h="5237849">
                <a:moveTo>
                  <a:pt x="0" y="0"/>
                </a:moveTo>
                <a:lnTo>
                  <a:pt x="7383752" y="0"/>
                </a:lnTo>
                <a:lnTo>
                  <a:pt x="7383752" y="5237849"/>
                </a:lnTo>
                <a:lnTo>
                  <a:pt x="0" y="5237849"/>
                </a:lnTo>
                <a:lnTo>
                  <a:pt x="0" y="0"/>
                </a:lnTo>
                <a:close/>
              </a:path>
            </a:pathLst>
          </a:custGeom>
          <a:blipFill>
            <a:blip r:embed="rId3"/>
            <a:stretch>
              <a:fillRect/>
            </a:stretch>
          </a:blipFill>
        </p:spPr>
        <p:txBody>
          <a:bodyPr/>
          <a:lstStyle/>
          <a:p>
            <a:endParaRPr lang="en-GB"/>
          </a:p>
        </p:txBody>
      </p:sp>
      <p:sp>
        <p:nvSpPr>
          <p:cNvPr id="13" name="Freeform 13"/>
          <p:cNvSpPr/>
          <p:nvPr/>
        </p:nvSpPr>
        <p:spPr>
          <a:xfrm>
            <a:off x="306555" y="903953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14" name="TextBox 14"/>
          <p:cNvSpPr txBox="1"/>
          <p:nvPr/>
        </p:nvSpPr>
        <p:spPr>
          <a:xfrm>
            <a:off x="11212497" y="9549995"/>
            <a:ext cx="6623538" cy="292100"/>
          </a:xfrm>
          <a:prstGeom prst="rect">
            <a:avLst/>
          </a:prstGeom>
        </p:spPr>
        <p:txBody>
          <a:bodyPr lIns="0" tIns="0" rIns="0" bIns="0" rtlCol="0" anchor="t">
            <a:spAutoFit/>
          </a:bodyPr>
          <a:lstStyle/>
          <a:p>
            <a:pPr algn="r">
              <a:lnSpc>
                <a:spcPts val="2200"/>
              </a:lnSpc>
            </a:pPr>
            <a:endParaRPr lang="en-US" sz="2000" b="1" spc="170" dirty="0">
              <a:solidFill>
                <a:srgbClr val="FDFBFB"/>
              </a:solidFill>
              <a:latin typeface="Clear Sans Medium"/>
              <a:ea typeface="Clear Sans Medium"/>
              <a:cs typeface="Clear Sans Medium"/>
              <a:sym typeface="Clear Sans Medium"/>
            </a:endParaRPr>
          </a:p>
        </p:txBody>
      </p:sp>
      <p:sp>
        <p:nvSpPr>
          <p:cNvPr id="15" name="TextBox 15"/>
          <p:cNvSpPr txBox="1"/>
          <p:nvPr/>
        </p:nvSpPr>
        <p:spPr>
          <a:xfrm>
            <a:off x="7879069" y="7412316"/>
            <a:ext cx="9945723" cy="658510"/>
          </a:xfrm>
          <a:prstGeom prst="rect">
            <a:avLst/>
          </a:prstGeom>
        </p:spPr>
        <p:txBody>
          <a:bodyPr lIns="0" tIns="0" rIns="0" bIns="0" rtlCol="0" anchor="t">
            <a:spAutoFit/>
          </a:bodyPr>
          <a:lstStyle/>
          <a:p>
            <a:pPr algn="r">
              <a:lnSpc>
                <a:spcPts val="5061"/>
              </a:lnSpc>
            </a:pPr>
            <a:r>
              <a:rPr lang="en-US" sz="4601" b="1" spc="147" dirty="0">
                <a:solidFill>
                  <a:srgbClr val="FDFBFB"/>
                </a:solidFill>
                <a:latin typeface="Public Sans Bold"/>
                <a:ea typeface="Public Sans Bold"/>
                <a:cs typeface="Public Sans Bold"/>
                <a:sym typeface="Public Sans Bold"/>
              </a:rPr>
              <a:t>ANNUAL GENERAL MEETING </a:t>
            </a:r>
          </a:p>
        </p:txBody>
      </p:sp>
      <p:sp>
        <p:nvSpPr>
          <p:cNvPr id="16" name="TextBox 16"/>
          <p:cNvSpPr txBox="1"/>
          <p:nvPr/>
        </p:nvSpPr>
        <p:spPr>
          <a:xfrm>
            <a:off x="6227759" y="4803928"/>
            <a:ext cx="11608276" cy="2043429"/>
          </a:xfrm>
          <a:prstGeom prst="rect">
            <a:avLst/>
          </a:prstGeom>
        </p:spPr>
        <p:txBody>
          <a:bodyPr lIns="0" tIns="0" rIns="0" bIns="0" rtlCol="0" anchor="t">
            <a:spAutoFit/>
          </a:bodyPr>
          <a:lstStyle/>
          <a:p>
            <a:pPr algn="r">
              <a:lnSpc>
                <a:spcPts val="5389"/>
              </a:lnSpc>
              <a:spcBef>
                <a:spcPct val="0"/>
              </a:spcBef>
            </a:pPr>
            <a:r>
              <a:rPr lang="en-US" sz="4899" b="1" spc="195" dirty="0">
                <a:solidFill>
                  <a:srgbClr val="FDFBFB"/>
                </a:solidFill>
                <a:latin typeface="Public Sans Medium"/>
                <a:ea typeface="Public Sans Medium"/>
                <a:cs typeface="Public Sans Medium"/>
                <a:sym typeface="Public Sans Medium"/>
              </a:rPr>
              <a:t>INDEPENDENT ADVICE: </a:t>
            </a:r>
          </a:p>
          <a:p>
            <a:pPr algn="r">
              <a:lnSpc>
                <a:spcPts val="5389"/>
              </a:lnSpc>
              <a:spcBef>
                <a:spcPct val="0"/>
              </a:spcBef>
            </a:pPr>
            <a:r>
              <a:rPr lang="en-US" sz="4899" b="1" spc="195" dirty="0">
                <a:solidFill>
                  <a:srgbClr val="FDFBFB"/>
                </a:solidFill>
                <a:latin typeface="Public Sans Medium"/>
                <a:ea typeface="Public Sans Medium"/>
                <a:cs typeface="Public Sans Medium"/>
                <a:sym typeface="Public Sans Medium"/>
              </a:rPr>
              <a:t>UNLOCKING VALUE AND IMPACT IN </a:t>
            </a:r>
          </a:p>
          <a:p>
            <a:pPr algn="r">
              <a:lnSpc>
                <a:spcPts val="5389"/>
              </a:lnSpc>
              <a:spcBef>
                <a:spcPct val="0"/>
              </a:spcBef>
            </a:pPr>
            <a:r>
              <a:rPr lang="en-US" sz="4899" b="1" spc="195" dirty="0">
                <a:solidFill>
                  <a:srgbClr val="FDFBFB"/>
                </a:solidFill>
                <a:latin typeface="Public Sans Medium"/>
                <a:ea typeface="Public Sans Medium"/>
                <a:cs typeface="Public Sans Medium"/>
                <a:sym typeface="Public Sans Medium"/>
              </a:rPr>
              <a:t>A COMPLEX ENVIRONMENT</a:t>
            </a:r>
          </a:p>
        </p:txBody>
      </p:sp>
      <p:sp>
        <p:nvSpPr>
          <p:cNvPr id="17" name="TextBox 16">
            <a:extLst>
              <a:ext uri="{FF2B5EF4-FFF2-40B4-BE49-F238E27FC236}">
                <a16:creationId xmlns:a16="http://schemas.microsoft.com/office/drawing/2014/main" id="{326C6E32-645F-9282-82B1-4BE247789369}"/>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2B521768-7E2F-1830-DC96-70347B7D5D53}"/>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099" name="TextBox 3"/>
          <p:cNvSpPr txBox="1">
            <a:spLocks noChangeArrowheads="1"/>
          </p:cNvSpPr>
          <p:nvPr/>
        </p:nvSpPr>
        <p:spPr bwMode="auto">
          <a:xfrm>
            <a:off x="2286000" y="1"/>
            <a:ext cx="137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6636573" cy="6515012"/>
          </a:xfrm>
          <a:prstGeom prst="rect">
            <a:avLst/>
          </a:prstGeom>
        </p:spPr>
      </p:pic>
      <p:sp>
        <p:nvSpPr>
          <p:cNvPr id="7" name="TextBox 6"/>
          <p:cNvSpPr txBox="1"/>
          <p:nvPr/>
        </p:nvSpPr>
        <p:spPr>
          <a:xfrm>
            <a:off x="11963400" y="1110558"/>
            <a:ext cx="6106886" cy="1015663"/>
          </a:xfrm>
          <a:prstGeom prst="rect">
            <a:avLst/>
          </a:prstGeom>
          <a:noFill/>
        </p:spPr>
        <p:txBody>
          <a:bodyPr wrap="square" rtlCol="0">
            <a:spAutoFit/>
          </a:bodyPr>
          <a:lstStyle/>
          <a:p>
            <a:r>
              <a:rPr lang="en-GB" sz="6000" b="1" dirty="0">
                <a:solidFill>
                  <a:srgbClr val="743799"/>
                </a:solidFill>
                <a:latin typeface="Arial" panose="020B0604020202020204" pitchFamily="34" charset="0"/>
                <a:cs typeface="Arial" panose="020B0604020202020204" pitchFamily="34" charset="0"/>
              </a:rPr>
              <a:t>Comfort break</a:t>
            </a:r>
          </a:p>
        </p:txBody>
      </p:sp>
      <p:sp>
        <p:nvSpPr>
          <p:cNvPr id="16" name="TextBox 15"/>
          <p:cNvSpPr txBox="1"/>
          <p:nvPr/>
        </p:nvSpPr>
        <p:spPr>
          <a:xfrm>
            <a:off x="2057400" y="5332235"/>
            <a:ext cx="15849600" cy="1015663"/>
          </a:xfrm>
          <a:prstGeom prst="rect">
            <a:avLst/>
          </a:prstGeom>
          <a:noFill/>
        </p:spPr>
        <p:txBody>
          <a:bodyPr wrap="square" rtlCol="0">
            <a:spAutoFit/>
          </a:bodyPr>
          <a:lstStyle/>
          <a:p>
            <a:pPr algn="ctr"/>
            <a:r>
              <a:rPr lang="en-GB" sz="6000" dirty="0">
                <a:solidFill>
                  <a:schemeClr val="bg1"/>
                </a:solidFill>
                <a:latin typeface="Arial" panose="020B0604020202020204" pitchFamily="34" charset="0"/>
                <a:cs typeface="Arial" panose="020B0604020202020204" pitchFamily="34" charset="0"/>
              </a:rPr>
              <a:t>Resume in 10 minutes </a:t>
            </a:r>
          </a:p>
        </p:txBody>
      </p:sp>
      <p:sp>
        <p:nvSpPr>
          <p:cNvPr id="3" name="Freeform 13">
            <a:extLst>
              <a:ext uri="{FF2B5EF4-FFF2-40B4-BE49-F238E27FC236}">
                <a16:creationId xmlns:a16="http://schemas.microsoft.com/office/drawing/2014/main" id="{195D32D9-B7B5-3FD0-7D45-AAF546955B96}"/>
              </a:ext>
            </a:extLst>
          </p:cNvPr>
          <p:cNvSpPr/>
          <p:nvPr/>
        </p:nvSpPr>
        <p:spPr>
          <a:xfrm>
            <a:off x="304800" y="9052972"/>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B84383FE-AC8D-7F76-00A0-30E1F068D14C}"/>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25918072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60662260-E9CD-945A-7BC2-F4E051A81769}"/>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2" name="Freeform 13">
            <a:extLst>
              <a:ext uri="{FF2B5EF4-FFF2-40B4-BE49-F238E27FC236}">
                <a16:creationId xmlns:a16="http://schemas.microsoft.com/office/drawing/2014/main" id="{6D0100FD-CD82-05B2-DAE3-652642D065A8}"/>
              </a:ext>
            </a:extLst>
          </p:cNvPr>
          <p:cNvSpPr/>
          <p:nvPr/>
        </p:nvSpPr>
        <p:spPr>
          <a:xfrm>
            <a:off x="304800" y="88773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EFD6B2B3-0181-9D73-8913-AE5B44EC3820}"/>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
        <p:nvSpPr>
          <p:cNvPr id="7" name="TextBox 6">
            <a:extLst>
              <a:ext uri="{FF2B5EF4-FFF2-40B4-BE49-F238E27FC236}">
                <a16:creationId xmlns:a16="http://schemas.microsoft.com/office/drawing/2014/main" id="{2A56A1E5-04AC-23A7-71C5-552ED713AA13}"/>
              </a:ext>
            </a:extLst>
          </p:cNvPr>
          <p:cNvSpPr txBox="1"/>
          <p:nvPr/>
        </p:nvSpPr>
        <p:spPr>
          <a:xfrm>
            <a:off x="2133600" y="4321750"/>
            <a:ext cx="14683042" cy="5139869"/>
          </a:xfrm>
          <a:prstGeom prst="rect">
            <a:avLst/>
          </a:prstGeom>
          <a:noFill/>
        </p:spPr>
        <p:txBody>
          <a:bodyPr wrap="square">
            <a:spAutoFit/>
          </a:bodyPr>
          <a:lstStyle/>
          <a:p>
            <a:pPr algn="ctr"/>
            <a:r>
              <a:rPr lang="en-GB" sz="6000" b="1" dirty="0">
                <a:solidFill>
                  <a:schemeClr val="bg1"/>
                </a:solidFill>
                <a:effectLst/>
                <a:latin typeface="Arial" panose="020B0604020202020204" pitchFamily="34" charset="0"/>
                <a:ea typeface="Calibri" panose="020F0502020204030204" pitchFamily="34" charset="0"/>
              </a:rPr>
              <a:t>David Tarr</a:t>
            </a:r>
            <a:endParaRPr lang="en-GB" sz="6000" b="1" dirty="0">
              <a:solidFill>
                <a:schemeClr val="bg1"/>
              </a:solidFill>
              <a:latin typeface="Arial" panose="020B0604020202020204" pitchFamily="34" charset="0"/>
              <a:ea typeface="Calibri" panose="020F0502020204030204" pitchFamily="34" charset="0"/>
            </a:endParaRPr>
          </a:p>
          <a:p>
            <a:pPr algn="ctr"/>
            <a:r>
              <a:rPr lang="en-GB" sz="6000" dirty="0">
                <a:solidFill>
                  <a:schemeClr val="bg1"/>
                </a:solidFill>
                <a:effectLst/>
                <a:latin typeface="Arial" panose="020B0604020202020204" pitchFamily="34" charset="0"/>
                <a:ea typeface="Calibri" panose="020F0502020204030204" pitchFamily="34" charset="0"/>
              </a:rPr>
              <a:t>Department for Communities</a:t>
            </a:r>
            <a:endParaRPr lang="en-GB" sz="4400" dirty="0">
              <a:solidFill>
                <a:schemeClr val="bg1"/>
              </a:solidFill>
              <a:latin typeface="Arial" panose="020B0604020202020204" pitchFamily="34" charset="0"/>
              <a:ea typeface="Calibri" panose="020F0502020204030204" pitchFamily="34" charset="0"/>
            </a:endParaRPr>
          </a:p>
          <a:p>
            <a:pPr algn="ctr"/>
            <a:r>
              <a:rPr lang="en-GB" sz="6000" i="1" dirty="0">
                <a:solidFill>
                  <a:schemeClr val="bg1"/>
                </a:solidFill>
                <a:effectLst/>
                <a:latin typeface="Arial" panose="020B0604020202020204" pitchFamily="34" charset="0"/>
                <a:ea typeface="Calibri" panose="020F0502020204030204" pitchFamily="34" charset="0"/>
              </a:rPr>
              <a:t>Welfare Mitigation Schemes Statutory Report update</a:t>
            </a:r>
            <a:r>
              <a:rPr lang="en-GB" sz="6000" i="1" dirty="0">
                <a:solidFill>
                  <a:schemeClr val="bg1"/>
                </a:solidFill>
                <a:effectLst/>
                <a:latin typeface="Arial" panose="020B0604020202020204" pitchFamily="34" charset="0"/>
                <a:ea typeface="Calibri" panose="020F0502020204030204" pitchFamily="34" charset="0"/>
                <a:hlinkClick r:id="rId4" action="ppaction://hlinkpres?slideindex=1&amp;slidetitle="/>
              </a:rPr>
              <a:t> </a:t>
            </a:r>
            <a:endParaRPr lang="en-GB" sz="6000" i="1" dirty="0">
              <a:solidFill>
                <a:schemeClr val="bg1"/>
              </a:solidFill>
              <a:latin typeface="Arial" panose="020B0604020202020204" pitchFamily="34" charset="0"/>
              <a:ea typeface="Calibri" panose="020F0502020204030204" pitchFamily="34" charset="0"/>
            </a:endParaRPr>
          </a:p>
          <a:p>
            <a:pPr algn="ctr"/>
            <a:br>
              <a:rPr lang="en-GB" sz="4400" dirty="0">
                <a:solidFill>
                  <a:srgbClr val="000000"/>
                </a:solidFill>
                <a:effectLst/>
                <a:latin typeface="Arial" panose="020B0604020202020204" pitchFamily="34" charset="0"/>
                <a:ea typeface="Calibri" panose="020F0502020204030204" pitchFamily="34" charset="0"/>
              </a:rPr>
            </a:br>
            <a:endParaRPr lang="en-GB" sz="4400" dirty="0"/>
          </a:p>
        </p:txBody>
      </p:sp>
      <p:sp>
        <p:nvSpPr>
          <p:cNvPr id="8" name="TextBox 7">
            <a:extLst>
              <a:ext uri="{FF2B5EF4-FFF2-40B4-BE49-F238E27FC236}">
                <a16:creationId xmlns:a16="http://schemas.microsoft.com/office/drawing/2014/main" id="{21D6A0BD-5C2B-F617-CF79-89040EDD822B}"/>
              </a:ext>
            </a:extLst>
          </p:cNvPr>
          <p:cNvSpPr txBox="1"/>
          <p:nvPr/>
        </p:nvSpPr>
        <p:spPr>
          <a:xfrm>
            <a:off x="11963400" y="285710"/>
            <a:ext cx="5105400" cy="2369880"/>
          </a:xfrm>
          <a:prstGeom prst="rect">
            <a:avLst/>
          </a:prstGeom>
          <a:noFill/>
        </p:spPr>
        <p:txBody>
          <a:bodyPr wrap="square" rtlCol="0">
            <a:spAutoFit/>
          </a:bodyPr>
          <a:lstStyle/>
          <a:p>
            <a:pPr algn="ctr"/>
            <a:r>
              <a:rPr lang="en-GB" sz="3600" b="1" dirty="0">
                <a:solidFill>
                  <a:srgbClr val="7030A0"/>
                </a:solidFill>
                <a:effectLst/>
                <a:latin typeface="Arial" panose="020B0604020202020204" pitchFamily="34" charset="0"/>
                <a:ea typeface="Calibri" panose="020F0502020204030204" pitchFamily="34" charset="0"/>
              </a:rPr>
              <a:t>Independent Advice: Unlocking Value and Impact in a Complex Environment </a:t>
            </a:r>
            <a:endParaRPr lang="en-GB" sz="3600" b="1" dirty="0">
              <a:solidFill>
                <a:srgbClr val="7030A0"/>
              </a:solidFill>
            </a:endParaRPr>
          </a:p>
        </p:txBody>
      </p:sp>
    </p:spTree>
    <p:extLst>
      <p:ext uri="{BB962C8B-B14F-4D97-AF65-F5344CB8AC3E}">
        <p14:creationId xmlns:p14="http://schemas.microsoft.com/office/powerpoint/2010/main" val="51886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688D76-5E1B-EA44-8B3F-69E3CD7397A1}"/>
              </a:ext>
            </a:extLst>
          </p:cNvPr>
          <p:cNvSpPr txBox="1"/>
          <p:nvPr/>
        </p:nvSpPr>
        <p:spPr>
          <a:xfrm>
            <a:off x="764495" y="1648993"/>
            <a:ext cx="12905787" cy="8125301"/>
          </a:xfrm>
          <a:prstGeom prst="rect">
            <a:avLst/>
          </a:prstGeom>
          <a:noFill/>
          <a:ln>
            <a:noFill/>
          </a:ln>
        </p:spPr>
        <p:txBody>
          <a:bodyPr wrap="square" rtlCol="0">
            <a:spAutoFit/>
          </a:bodyPr>
          <a:lstStyle/>
          <a:p>
            <a:pPr defTabSz="1371600">
              <a:defRPr/>
            </a:pPr>
            <a:endParaRPr lang="en-US" sz="5400" dirty="0">
              <a:solidFill>
                <a:prstClr val="white"/>
              </a:solidFill>
              <a:latin typeface="Arial" panose="020B0604020202020204" pitchFamily="34" charset="0"/>
              <a:cs typeface="Arial" panose="020B0604020202020204" pitchFamily="34" charset="0"/>
            </a:endParaRPr>
          </a:p>
          <a:p>
            <a:pPr defTabSz="1371600">
              <a:defRPr/>
            </a:pPr>
            <a:r>
              <a:rPr lang="en-GB" sz="5400" dirty="0">
                <a:solidFill>
                  <a:prstClr val="white"/>
                </a:solidFill>
                <a:latin typeface="Arial" panose="020B0604020202020204" pitchFamily="34" charset="0"/>
                <a:cs typeface="Arial" panose="020B0604020202020204" pitchFamily="34" charset="0"/>
              </a:rPr>
              <a:t>Social Security Policy, Legislation and Decision-Making Services </a:t>
            </a:r>
            <a:endParaRPr lang="en-US" sz="5400" dirty="0">
              <a:solidFill>
                <a:prstClr val="white"/>
              </a:solidFill>
              <a:latin typeface="Arial" panose="020B0604020202020204" pitchFamily="34" charset="0"/>
              <a:cs typeface="Arial" panose="020B0604020202020204" pitchFamily="34" charset="0"/>
            </a:endParaRPr>
          </a:p>
          <a:p>
            <a:pPr defTabSz="1371600">
              <a:defRPr/>
            </a:pPr>
            <a:endParaRPr lang="en-US" sz="5400" dirty="0">
              <a:solidFill>
                <a:prstClr val="white"/>
              </a:solidFill>
              <a:latin typeface="Arial" panose="020B0604020202020204" pitchFamily="34" charset="0"/>
              <a:cs typeface="Arial" panose="020B0604020202020204" pitchFamily="34" charset="0"/>
            </a:endParaRPr>
          </a:p>
          <a:p>
            <a:pPr defTabSz="1371600">
              <a:defRPr/>
            </a:pPr>
            <a:r>
              <a:rPr lang="en-US" sz="5400" dirty="0">
                <a:solidFill>
                  <a:prstClr val="white"/>
                </a:solidFill>
                <a:latin typeface="Arial" panose="020B0604020202020204" pitchFamily="34" charset="0"/>
                <a:cs typeface="Arial" panose="020B0604020202020204" pitchFamily="34" charset="0"/>
              </a:rPr>
              <a:t>Advice NI Annual General Meeting</a:t>
            </a:r>
          </a:p>
          <a:p>
            <a:pPr defTabSz="1371600">
              <a:defRPr/>
            </a:pPr>
            <a:endParaRPr lang="en-US" sz="5400" dirty="0">
              <a:solidFill>
                <a:prstClr val="white"/>
              </a:solidFill>
              <a:latin typeface="Calibri" panose="020F0502020204030204"/>
            </a:endParaRPr>
          </a:p>
          <a:p>
            <a:pPr defTabSz="1371600">
              <a:defRPr/>
            </a:pPr>
            <a:r>
              <a:rPr lang="en-US" sz="3600" dirty="0">
                <a:solidFill>
                  <a:prstClr val="white"/>
                </a:solidFill>
                <a:latin typeface="Arial" panose="020B0604020202020204" pitchFamily="34" charset="0"/>
                <a:cs typeface="Arial" panose="020B0604020202020204" pitchFamily="34" charset="0"/>
              </a:rPr>
              <a:t>Thursday 30 January 2025</a:t>
            </a:r>
          </a:p>
          <a:p>
            <a:pPr defTabSz="1371600">
              <a:defRPr/>
            </a:pPr>
            <a:endParaRPr lang="en-US" sz="4200" dirty="0">
              <a:solidFill>
                <a:prstClr val="white"/>
              </a:solidFill>
              <a:latin typeface="Calibri" panose="020F0502020204030204"/>
            </a:endParaRPr>
          </a:p>
          <a:p>
            <a:pPr defTabSz="1371600">
              <a:defRPr/>
            </a:pPr>
            <a:endParaRPr lang="en-US" sz="4200" dirty="0">
              <a:solidFill>
                <a:prstClr val="white"/>
              </a:solidFill>
              <a:latin typeface="Calibri" panose="020F0502020204030204"/>
            </a:endParaRPr>
          </a:p>
          <a:p>
            <a:pPr defTabSz="1371600">
              <a:defRPr/>
            </a:pPr>
            <a:endParaRPr lang="en-US" sz="4200" dirty="0">
              <a:solidFill>
                <a:prstClr val="white"/>
              </a:solidFill>
              <a:latin typeface="Calibri" panose="020F0502020204030204"/>
            </a:endParaRPr>
          </a:p>
          <a:p>
            <a:pPr defTabSz="1371600">
              <a:defRPr/>
            </a:pPr>
            <a:endParaRPr lang="en-US" sz="36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C4C735FF-A68F-CB4B-9016-6626303B58D9}"/>
              </a:ext>
            </a:extLst>
          </p:cNvPr>
          <p:cNvCxnSpPr>
            <a:cxnSpLocks/>
          </p:cNvCxnSpPr>
          <p:nvPr/>
        </p:nvCxnSpPr>
        <p:spPr>
          <a:xfrm>
            <a:off x="969334" y="7569851"/>
            <a:ext cx="5257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F3CBAA4-F384-0743-9391-8D497F3F2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9630" y="180624"/>
            <a:ext cx="2592558" cy="2187540"/>
          </a:xfrm>
          <a:prstGeom prst="rect">
            <a:avLst/>
          </a:prstGeom>
        </p:spPr>
      </p:pic>
      <p:sp>
        <p:nvSpPr>
          <p:cNvPr id="6" name="TextBox 5">
            <a:extLst>
              <a:ext uri="{FF2B5EF4-FFF2-40B4-BE49-F238E27FC236}">
                <a16:creationId xmlns:a16="http://schemas.microsoft.com/office/drawing/2014/main" id="{DE688D76-5E1B-EA44-8B3F-69E3CD7397A1}"/>
              </a:ext>
            </a:extLst>
          </p:cNvPr>
          <p:cNvSpPr txBox="1"/>
          <p:nvPr/>
        </p:nvSpPr>
        <p:spPr>
          <a:xfrm>
            <a:off x="821257" y="7744976"/>
            <a:ext cx="12596570" cy="969496"/>
          </a:xfrm>
          <a:prstGeom prst="rect">
            <a:avLst/>
          </a:prstGeom>
          <a:noFill/>
          <a:ln>
            <a:noFill/>
          </a:ln>
        </p:spPr>
        <p:txBody>
          <a:bodyPr wrap="square" rtlCol="0">
            <a:spAutoFit/>
          </a:bodyPr>
          <a:lstStyle/>
          <a:p>
            <a:pPr defTabSz="1371600">
              <a:defRPr/>
            </a:pPr>
            <a:r>
              <a:rPr lang="en-US" sz="3600" dirty="0">
                <a:solidFill>
                  <a:prstClr val="white"/>
                </a:solidFill>
                <a:latin typeface="Arial" panose="020B0604020202020204" pitchFamily="34" charset="0"/>
                <a:cs typeface="Arial" panose="020B0604020202020204" pitchFamily="34" charset="0"/>
              </a:rPr>
              <a:t>David Tarr and Jennifer Gibb</a:t>
            </a:r>
            <a:endParaRPr lang="en-GB" sz="3600" dirty="0">
              <a:solidFill>
                <a:prstClr val="white"/>
              </a:solidFill>
              <a:latin typeface="Arial" panose="020B0604020202020204" pitchFamily="34" charset="0"/>
              <a:cs typeface="Arial" panose="020B0604020202020204" pitchFamily="34" charset="0"/>
            </a:endParaRPr>
          </a:p>
          <a:p>
            <a:pPr defTabSz="1371600">
              <a:spcAft>
                <a:spcPts val="1800"/>
              </a:spcAft>
              <a:defRPr/>
            </a:pPr>
            <a:endParaRPr lang="en-US" sz="21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466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B382A6-8B5F-944B-8900-5B78E5453F26}"/>
              </a:ext>
            </a:extLst>
          </p:cNvPr>
          <p:cNvSpPr/>
          <p:nvPr/>
        </p:nvSpPr>
        <p:spPr>
          <a:xfrm>
            <a:off x="0" y="1115882"/>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D007CDC4-0115-234E-AE3C-91C2CD85E619}"/>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p:cNvSpPr>
            <a:spLocks noGrp="1"/>
          </p:cNvSpPr>
          <p:nvPr>
            <p:ph idx="1"/>
          </p:nvPr>
        </p:nvSpPr>
        <p:spPr>
          <a:xfrm>
            <a:off x="346365" y="1200122"/>
            <a:ext cx="17300613" cy="840230"/>
          </a:xfrm>
        </p:spPr>
        <p:txBody>
          <a:bodyPr wrap="square">
            <a:spAutoFit/>
          </a:bodyPr>
          <a:lstStyle/>
          <a:p>
            <a:pPr marL="0" indent="0">
              <a:buNone/>
            </a:pPr>
            <a:r>
              <a:rPr lang="en-GB" sz="5400" b="1" dirty="0">
                <a:solidFill>
                  <a:srgbClr val="0070C0"/>
                </a:solidFill>
                <a:latin typeface="Arial" panose="020B0604020202020204" pitchFamily="34" charset="0"/>
                <a:cs typeface="Arial" panose="020B0604020202020204" pitchFamily="34" charset="0"/>
              </a:rPr>
              <a:t>Statutory Report </a:t>
            </a:r>
          </a:p>
        </p:txBody>
      </p:sp>
      <p:pic>
        <p:nvPicPr>
          <p:cNvPr id="14" name="Graphic 7">
            <a:extLst>
              <a:ext uri="{FF2B5EF4-FFF2-40B4-BE49-F238E27FC236}">
                <a16:creationId xmlns:a16="http://schemas.microsoft.com/office/drawing/2014/main" id="{470061F1-9CFB-244C-8A38-801B0E2D9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AE739258-718A-903F-8F55-5E3DA413E3D6}"/>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9AF83679-7A96-BCF8-A013-AF17010ED932}"/>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0DABA227-9AAB-1652-EBCB-FB1D3482B22E}"/>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F5A26085-A44A-4214-9F6F-0338A573359E}"/>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graphicFrame>
        <p:nvGraphicFramePr>
          <p:cNvPr id="9" name="Content Placeholder 7">
            <a:extLst>
              <a:ext uri="{FF2B5EF4-FFF2-40B4-BE49-F238E27FC236}">
                <a16:creationId xmlns:a16="http://schemas.microsoft.com/office/drawing/2014/main" id="{FC96B4FA-B77D-A114-76A6-DFE1D56E5A0B}"/>
              </a:ext>
            </a:extLst>
          </p:cNvPr>
          <p:cNvGraphicFramePr>
            <a:graphicFrameLocks/>
          </p:cNvGraphicFramePr>
          <p:nvPr/>
        </p:nvGraphicFramePr>
        <p:xfrm>
          <a:off x="429491" y="2147455"/>
          <a:ext cx="17512146" cy="7107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433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76BCE-99CC-2C6D-FFE1-991C1EAE848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98A602D-A950-9789-1C1D-634B1EC9BF1A}"/>
              </a:ext>
            </a:extLst>
          </p:cNvPr>
          <p:cNvSpPr/>
          <p:nvPr/>
        </p:nvSpPr>
        <p:spPr>
          <a:xfrm>
            <a:off x="0" y="1115882"/>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ACCF6573-5AD8-F78A-A8AD-705A24BD171D}"/>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2FC52A25-438A-7428-22A3-4D572EAECCF6}"/>
              </a:ext>
            </a:extLst>
          </p:cNvPr>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a:extLst>
              <a:ext uri="{FF2B5EF4-FFF2-40B4-BE49-F238E27FC236}">
                <a16:creationId xmlns:a16="http://schemas.microsoft.com/office/drawing/2014/main" id="{40EAF712-3F03-6978-A786-2DC9068560B0}"/>
              </a:ext>
            </a:extLst>
          </p:cNvPr>
          <p:cNvSpPr>
            <a:spLocks noGrp="1"/>
          </p:cNvSpPr>
          <p:nvPr>
            <p:ph idx="1"/>
          </p:nvPr>
        </p:nvSpPr>
        <p:spPr>
          <a:xfrm>
            <a:off x="622168" y="1356875"/>
            <a:ext cx="17024810" cy="840230"/>
          </a:xfrm>
        </p:spPr>
        <p:txBody>
          <a:bodyPr>
            <a:spAutoFit/>
          </a:bodyPr>
          <a:lstStyle/>
          <a:p>
            <a:pPr marL="0" indent="0">
              <a:buNone/>
            </a:pPr>
            <a:r>
              <a:rPr lang="en-GB" sz="5400" b="1" dirty="0">
                <a:solidFill>
                  <a:srgbClr val="0070C0"/>
                </a:solidFill>
                <a:latin typeface="Arial" panose="020B0604020202020204" pitchFamily="34" charset="0"/>
                <a:cs typeface="Arial" panose="020B0604020202020204" pitchFamily="34" charset="0"/>
              </a:rPr>
              <a:t>Statutory Report</a:t>
            </a:r>
          </a:p>
        </p:txBody>
      </p:sp>
      <p:pic>
        <p:nvPicPr>
          <p:cNvPr id="14" name="Graphic 7">
            <a:extLst>
              <a:ext uri="{FF2B5EF4-FFF2-40B4-BE49-F238E27FC236}">
                <a16:creationId xmlns:a16="http://schemas.microsoft.com/office/drawing/2014/main" id="{4A70A163-5DFE-56C8-A2AB-12DD313FB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a:extLst>
              <a:ext uri="{FF2B5EF4-FFF2-40B4-BE49-F238E27FC236}">
                <a16:creationId xmlns:a16="http://schemas.microsoft.com/office/drawing/2014/main" id="{9E44CEFB-7C30-685E-469C-CE5CE925AEA8}"/>
              </a:ext>
            </a:extLst>
          </p:cNvPr>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BBD8D42D-A658-CF74-C144-03082B14EDBB}"/>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528587DF-F64A-AC52-60ED-8131154BBC9E}"/>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AF16FC66-AEAD-29F1-B805-B1C66F435F81}"/>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525EEE5D-592E-0259-0205-CAD8CA5220FE}"/>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pic>
        <p:nvPicPr>
          <p:cNvPr id="4" name="Picture 3" descr="Magnifying glass showing decling performance">
            <a:extLst>
              <a:ext uri="{FF2B5EF4-FFF2-40B4-BE49-F238E27FC236}">
                <a16:creationId xmlns:a16="http://schemas.microsoft.com/office/drawing/2014/main" id="{D9EB5EE0-BACD-DA23-F540-61FDAA3F9513}"/>
              </a:ext>
            </a:extLst>
          </p:cNvPr>
          <p:cNvPicPr>
            <a:picLocks noChangeAspect="1"/>
          </p:cNvPicPr>
          <p:nvPr/>
        </p:nvPicPr>
        <p:blipFill>
          <a:blip r:embed="rId4"/>
          <a:srcRect r="5882" b="-1"/>
          <a:stretch/>
        </p:blipFill>
        <p:spPr>
          <a:xfrm>
            <a:off x="616277" y="2453839"/>
            <a:ext cx="5356259" cy="6717281"/>
          </a:xfrm>
          <a:prstGeom prst="rect">
            <a:avLst/>
          </a:prstGeom>
        </p:spPr>
      </p:pic>
      <p:sp>
        <p:nvSpPr>
          <p:cNvPr id="8" name="TextBox 7">
            <a:extLst>
              <a:ext uri="{FF2B5EF4-FFF2-40B4-BE49-F238E27FC236}">
                <a16:creationId xmlns:a16="http://schemas.microsoft.com/office/drawing/2014/main" id="{D45670DD-9B09-58FD-DB3D-D21C841868D7}"/>
              </a:ext>
            </a:extLst>
          </p:cNvPr>
          <p:cNvSpPr txBox="1"/>
          <p:nvPr/>
        </p:nvSpPr>
        <p:spPr>
          <a:xfrm>
            <a:off x="6117020" y="2474438"/>
            <a:ext cx="11385473" cy="6707990"/>
          </a:xfrm>
          <a:prstGeom prst="rect">
            <a:avLst/>
          </a:prstGeom>
          <a:noFill/>
        </p:spPr>
        <p:txBody>
          <a:bodyPr wrap="square" rtlCol="0">
            <a:spAutoFit/>
          </a:bodyPr>
          <a:lstStyle/>
          <a:p>
            <a:pPr defTabSz="685800">
              <a:lnSpc>
                <a:spcPct val="90000"/>
              </a:lnSpc>
              <a:spcAft>
                <a:spcPts val="900"/>
              </a:spcAft>
              <a:defRPr/>
            </a:pPr>
            <a:r>
              <a:rPr lang="en-US" sz="3000" b="1" dirty="0">
                <a:solidFill>
                  <a:prstClr val="black"/>
                </a:solidFill>
                <a:latin typeface="Arial" panose="020B0604020202020204" pitchFamily="34" charset="0"/>
                <a:cs typeface="Arial" panose="020B0604020202020204" pitchFamily="34" charset="0"/>
              </a:rPr>
              <a:t>The report gathered the following information:</a:t>
            </a:r>
          </a:p>
          <a:p>
            <a:pPr indent="-342900" defTabSz="685800">
              <a:lnSpc>
                <a:spcPct val="90000"/>
              </a:lnSpc>
              <a:spcAft>
                <a:spcPts val="900"/>
              </a:spcAft>
              <a:buFont typeface="Arial" panose="020B0604020202020204" pitchFamily="34" charset="0"/>
              <a:buChar char="•"/>
              <a:defRPr/>
            </a:pPr>
            <a:endParaRPr lang="en-US" sz="2700" b="1" dirty="0">
              <a:solidFill>
                <a:prstClr val="black"/>
              </a:solidFill>
              <a:latin typeface="Arial" panose="020B0604020202020204" pitchFamily="34" charset="0"/>
              <a:cs typeface="Arial" panose="020B0604020202020204" pitchFamily="34" charset="0"/>
            </a:endParaRPr>
          </a:p>
          <a:p>
            <a:pPr marL="685800" indent="-514350" defTabSz="685800">
              <a:lnSpc>
                <a:spcPct val="90000"/>
              </a:lnSpc>
              <a:spcAft>
                <a:spcPts val="900"/>
              </a:spcAft>
              <a:buFont typeface="Wingdings" panose="05000000000000000000" pitchFamily="2" charset="2"/>
              <a:buChar char="Ø"/>
              <a:defRPr/>
            </a:pPr>
            <a:r>
              <a:rPr lang="en-US" sz="3000" b="1" dirty="0">
                <a:solidFill>
                  <a:prstClr val="black"/>
                </a:solidFill>
                <a:latin typeface="Arial" panose="020B0604020202020204" pitchFamily="34" charset="0"/>
                <a:cs typeface="Arial" panose="020B0604020202020204" pitchFamily="34" charset="0"/>
              </a:rPr>
              <a:t>The amount of financial support paid and the number of people receiving support from each of the schemes.</a:t>
            </a:r>
          </a:p>
          <a:p>
            <a:pPr marL="171450" defTabSz="685800">
              <a:lnSpc>
                <a:spcPct val="90000"/>
              </a:lnSpc>
              <a:spcAft>
                <a:spcPts val="900"/>
              </a:spcAft>
              <a:defRPr/>
            </a:pPr>
            <a:endParaRPr lang="en-US" sz="2700" b="1" dirty="0">
              <a:solidFill>
                <a:prstClr val="black"/>
              </a:solidFill>
              <a:latin typeface="Arial" panose="020B0604020202020204" pitchFamily="34" charset="0"/>
              <a:cs typeface="Arial" panose="020B0604020202020204" pitchFamily="34" charset="0"/>
            </a:endParaRPr>
          </a:p>
          <a:p>
            <a:pPr marL="685800" indent="-514350" defTabSz="685800">
              <a:lnSpc>
                <a:spcPct val="90000"/>
              </a:lnSpc>
              <a:spcAft>
                <a:spcPts val="900"/>
              </a:spcAft>
              <a:buFont typeface="Wingdings" panose="05000000000000000000" pitchFamily="2" charset="2"/>
              <a:buChar char="Ø"/>
              <a:defRPr/>
            </a:pPr>
            <a:r>
              <a:rPr lang="en-US" sz="3000" b="1" dirty="0">
                <a:solidFill>
                  <a:prstClr val="black"/>
                </a:solidFill>
                <a:latin typeface="Arial" panose="020B0604020202020204" pitchFamily="34" charset="0"/>
                <a:cs typeface="Arial" panose="020B0604020202020204" pitchFamily="34" charset="0"/>
              </a:rPr>
              <a:t>The cost to administer the schemes in terms of staffing and IT infrastructure.</a:t>
            </a:r>
          </a:p>
          <a:p>
            <a:pPr marL="171450" defTabSz="685800">
              <a:lnSpc>
                <a:spcPct val="90000"/>
              </a:lnSpc>
              <a:spcAft>
                <a:spcPts val="900"/>
              </a:spcAft>
              <a:defRPr/>
            </a:pPr>
            <a:endParaRPr lang="en-US" sz="3000" b="1" dirty="0">
              <a:solidFill>
                <a:prstClr val="black"/>
              </a:solidFill>
              <a:latin typeface="Arial" panose="020B0604020202020204" pitchFamily="34" charset="0"/>
              <a:cs typeface="Arial" panose="020B0604020202020204" pitchFamily="34" charset="0"/>
            </a:endParaRPr>
          </a:p>
          <a:p>
            <a:pPr marL="685800" indent="-514350" defTabSz="685800">
              <a:lnSpc>
                <a:spcPct val="90000"/>
              </a:lnSpc>
              <a:spcAft>
                <a:spcPts val="900"/>
              </a:spcAft>
              <a:buFont typeface="Wingdings" panose="05000000000000000000" pitchFamily="2" charset="2"/>
              <a:buChar char="Ø"/>
              <a:defRPr/>
            </a:pPr>
            <a:r>
              <a:rPr lang="en-US" sz="3000" b="1" dirty="0">
                <a:solidFill>
                  <a:prstClr val="black"/>
                </a:solidFill>
                <a:latin typeface="Arial" panose="020B0604020202020204" pitchFamily="34" charset="0"/>
                <a:cs typeface="Arial" panose="020B0604020202020204" pitchFamily="34" charset="0"/>
              </a:rPr>
              <a:t>The operational challenges arising from the delivery of the schemes as the number of people on to Universal Credit increases.</a:t>
            </a:r>
          </a:p>
          <a:p>
            <a:pPr marL="171450" defTabSz="685800">
              <a:lnSpc>
                <a:spcPct val="90000"/>
              </a:lnSpc>
              <a:spcAft>
                <a:spcPts val="900"/>
              </a:spcAft>
              <a:defRPr/>
            </a:pPr>
            <a:endParaRPr lang="en-US" sz="2700" b="1" dirty="0">
              <a:solidFill>
                <a:prstClr val="black"/>
              </a:solidFill>
              <a:latin typeface="Arial" panose="020B0604020202020204" pitchFamily="34" charset="0"/>
              <a:cs typeface="Arial" panose="020B0604020202020204" pitchFamily="34" charset="0"/>
            </a:endParaRPr>
          </a:p>
          <a:p>
            <a:pPr marL="685800" indent="-514350" defTabSz="685800">
              <a:lnSpc>
                <a:spcPct val="90000"/>
              </a:lnSpc>
              <a:spcAft>
                <a:spcPts val="900"/>
              </a:spcAft>
              <a:buFont typeface="Wingdings" panose="05000000000000000000" pitchFamily="2" charset="2"/>
              <a:buChar char="Ø"/>
              <a:defRPr/>
            </a:pPr>
            <a:r>
              <a:rPr lang="en-US" sz="3000" b="1" dirty="0">
                <a:solidFill>
                  <a:prstClr val="black"/>
                </a:solidFill>
                <a:latin typeface="Arial" panose="020B0604020202020204" pitchFamily="34" charset="0"/>
                <a:cs typeface="Arial" panose="020B0604020202020204" pitchFamily="34" charset="0"/>
              </a:rPr>
              <a:t>External engagement seeking views through an online survey and a meeting with key stakeholders.</a:t>
            </a:r>
          </a:p>
        </p:txBody>
      </p:sp>
    </p:spTree>
    <p:extLst>
      <p:ext uri="{BB962C8B-B14F-4D97-AF65-F5344CB8AC3E}">
        <p14:creationId xmlns:p14="http://schemas.microsoft.com/office/powerpoint/2010/main" val="98391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A289-E49A-4057-4BD6-F98C0DE3F5D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7E4876E-A9FA-44F2-D33B-BAE5866FD93D}"/>
              </a:ext>
            </a:extLst>
          </p:cNvPr>
          <p:cNvSpPr/>
          <p:nvPr/>
        </p:nvSpPr>
        <p:spPr>
          <a:xfrm>
            <a:off x="0" y="1115882"/>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BE222409-7992-E5C8-70BD-3D40A3E5F25B}"/>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625F4A7C-8806-A76E-DED4-9B541F009676}"/>
              </a:ext>
            </a:extLst>
          </p:cNvPr>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a:extLst>
              <a:ext uri="{FF2B5EF4-FFF2-40B4-BE49-F238E27FC236}">
                <a16:creationId xmlns:a16="http://schemas.microsoft.com/office/drawing/2014/main" id="{DE75BA6E-2838-929C-0D4C-6F26A8568DBB}"/>
              </a:ext>
            </a:extLst>
          </p:cNvPr>
          <p:cNvSpPr>
            <a:spLocks noGrp="1"/>
          </p:cNvSpPr>
          <p:nvPr>
            <p:ph idx="1"/>
          </p:nvPr>
        </p:nvSpPr>
        <p:spPr>
          <a:xfrm>
            <a:off x="622168" y="1356875"/>
            <a:ext cx="17024810" cy="840230"/>
          </a:xfrm>
        </p:spPr>
        <p:txBody>
          <a:bodyPr>
            <a:spAutoFit/>
          </a:bodyPr>
          <a:lstStyle/>
          <a:p>
            <a:pPr marL="0" indent="0">
              <a:buNone/>
            </a:pPr>
            <a:r>
              <a:rPr lang="en-GB" sz="5400" b="1" dirty="0">
                <a:solidFill>
                  <a:srgbClr val="0070C0"/>
                </a:solidFill>
                <a:latin typeface="Arial" panose="020B0604020202020204" pitchFamily="34" charset="0"/>
                <a:cs typeface="Arial" panose="020B0604020202020204" pitchFamily="34" charset="0"/>
              </a:rPr>
              <a:t>Statutory Report</a:t>
            </a:r>
          </a:p>
        </p:txBody>
      </p:sp>
      <p:pic>
        <p:nvPicPr>
          <p:cNvPr id="14" name="Graphic 7" descr="A black and white logo&#10;&#10;Description automatically generated">
            <a:extLst>
              <a:ext uri="{FF2B5EF4-FFF2-40B4-BE49-F238E27FC236}">
                <a16:creationId xmlns:a16="http://schemas.microsoft.com/office/drawing/2014/main" id="{58A1A242-EF68-A807-BE3C-FBEF9ED92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a:extLst>
              <a:ext uri="{FF2B5EF4-FFF2-40B4-BE49-F238E27FC236}">
                <a16:creationId xmlns:a16="http://schemas.microsoft.com/office/drawing/2014/main" id="{C90BCB0E-3621-522D-BBB5-5963CCD0D712}"/>
              </a:ext>
            </a:extLst>
          </p:cNvPr>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11479823-5FF6-C3F9-A49D-30F418CD4D23}"/>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A842C7D2-8B63-05EF-50F7-671630E08B89}"/>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D3FD780A-AF37-6D12-B342-721C7C83263B}"/>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8C273B56-676A-DFCF-306D-64B19C202F1B}"/>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pic>
        <p:nvPicPr>
          <p:cNvPr id="4" name="Graphic 3" descr="Phishing">
            <a:extLst>
              <a:ext uri="{FF2B5EF4-FFF2-40B4-BE49-F238E27FC236}">
                <a16:creationId xmlns:a16="http://schemas.microsoft.com/office/drawing/2014/main" id="{94C1332B-D308-DF7A-E963-3E88ABEF5A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794" y="2732027"/>
            <a:ext cx="3733122" cy="5430032"/>
          </a:xfrm>
          <a:prstGeom prst="rect">
            <a:avLst/>
          </a:prstGeom>
        </p:spPr>
      </p:pic>
      <p:graphicFrame>
        <p:nvGraphicFramePr>
          <p:cNvPr id="19" name="TextBox 7">
            <a:extLst>
              <a:ext uri="{FF2B5EF4-FFF2-40B4-BE49-F238E27FC236}">
                <a16:creationId xmlns:a16="http://schemas.microsoft.com/office/drawing/2014/main" id="{DA2FEBC4-A44C-AB80-6C8E-E221EA8F4F74}"/>
              </a:ext>
            </a:extLst>
          </p:cNvPr>
          <p:cNvGraphicFramePr/>
          <p:nvPr/>
        </p:nvGraphicFramePr>
        <p:xfrm>
          <a:off x="4440812" y="2124944"/>
          <a:ext cx="13586547" cy="72374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2385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D164-063C-C5E2-AE5B-B10B2E6511A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AE1B8DC-7B79-1495-DBD3-D03CCE49ED95}"/>
              </a:ext>
            </a:extLst>
          </p:cNvPr>
          <p:cNvSpPr/>
          <p:nvPr/>
        </p:nvSpPr>
        <p:spPr>
          <a:xfrm>
            <a:off x="0" y="1115882"/>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A8F8D9D4-C6FB-C529-2C08-9BDE374FF697}"/>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4FAD968E-B818-6398-9CFF-D0B11070C63A}"/>
              </a:ext>
            </a:extLst>
          </p:cNvPr>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a:extLst>
              <a:ext uri="{FF2B5EF4-FFF2-40B4-BE49-F238E27FC236}">
                <a16:creationId xmlns:a16="http://schemas.microsoft.com/office/drawing/2014/main" id="{C5EBD95E-AF35-0713-A731-447943AF5F2F}"/>
              </a:ext>
            </a:extLst>
          </p:cNvPr>
          <p:cNvSpPr>
            <a:spLocks noGrp="1"/>
          </p:cNvSpPr>
          <p:nvPr>
            <p:ph idx="1"/>
          </p:nvPr>
        </p:nvSpPr>
        <p:spPr>
          <a:xfrm>
            <a:off x="622168" y="1356875"/>
            <a:ext cx="17024810" cy="840230"/>
          </a:xfrm>
        </p:spPr>
        <p:txBody>
          <a:bodyPr>
            <a:spAutoFit/>
          </a:bodyPr>
          <a:lstStyle/>
          <a:p>
            <a:pPr marL="0" indent="0">
              <a:buNone/>
            </a:pPr>
            <a:r>
              <a:rPr lang="en-GB" sz="5400" b="1" dirty="0">
                <a:solidFill>
                  <a:srgbClr val="0070C0"/>
                </a:solidFill>
                <a:latin typeface="Arial" panose="020B0604020202020204" pitchFamily="34" charset="0"/>
                <a:cs typeface="Arial" panose="020B0604020202020204" pitchFamily="34" charset="0"/>
              </a:rPr>
              <a:t>Statutory Report</a:t>
            </a:r>
          </a:p>
        </p:txBody>
      </p:sp>
      <p:pic>
        <p:nvPicPr>
          <p:cNvPr id="14" name="Graphic 7" descr="A black and white logo&#10;&#10;Description automatically generated">
            <a:extLst>
              <a:ext uri="{FF2B5EF4-FFF2-40B4-BE49-F238E27FC236}">
                <a16:creationId xmlns:a16="http://schemas.microsoft.com/office/drawing/2014/main" id="{766D7B7E-1DEB-AD2A-06FB-54A4E6D30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a:extLst>
              <a:ext uri="{FF2B5EF4-FFF2-40B4-BE49-F238E27FC236}">
                <a16:creationId xmlns:a16="http://schemas.microsoft.com/office/drawing/2014/main" id="{78227D9C-4A98-38E4-F747-A516A15198D4}"/>
              </a:ext>
            </a:extLst>
          </p:cNvPr>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4713DFB0-8075-A2EE-1C96-0C2921DEAA05}"/>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12B83332-37E0-0BFF-22A9-648570C35069}"/>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8229C9D1-F9E2-0F43-E6F6-41D5238B46BF}"/>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7EE03CB1-0288-3714-CAA8-E6AA637983B4}"/>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pic>
        <p:nvPicPr>
          <p:cNvPr id="4" name="Graphic 3" descr="Phishing">
            <a:extLst>
              <a:ext uri="{FF2B5EF4-FFF2-40B4-BE49-F238E27FC236}">
                <a16:creationId xmlns:a16="http://schemas.microsoft.com/office/drawing/2014/main" id="{E0E26738-6535-D6B1-6588-C1FE1921D8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794" y="2732027"/>
            <a:ext cx="3733122" cy="5430032"/>
          </a:xfrm>
          <a:prstGeom prst="rect">
            <a:avLst/>
          </a:prstGeom>
        </p:spPr>
      </p:pic>
      <p:graphicFrame>
        <p:nvGraphicFramePr>
          <p:cNvPr id="19" name="TextBox 7">
            <a:extLst>
              <a:ext uri="{FF2B5EF4-FFF2-40B4-BE49-F238E27FC236}">
                <a16:creationId xmlns:a16="http://schemas.microsoft.com/office/drawing/2014/main" id="{C4B07555-AEAD-1266-3865-3F6EBC5F28BF}"/>
              </a:ext>
            </a:extLst>
          </p:cNvPr>
          <p:cNvGraphicFramePr/>
          <p:nvPr/>
        </p:nvGraphicFramePr>
        <p:xfrm>
          <a:off x="4440812" y="2124944"/>
          <a:ext cx="13586547" cy="70461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275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14E77-2835-07C5-4799-9847D0D0CE0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8CA3A6F-1A28-80FA-0900-B075796AB23E}"/>
              </a:ext>
            </a:extLst>
          </p:cNvPr>
          <p:cNvSpPr/>
          <p:nvPr/>
        </p:nvSpPr>
        <p:spPr>
          <a:xfrm>
            <a:off x="0" y="1115882"/>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5BF05AD6-2823-A7CB-F451-D067CB8800FB}"/>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2A9A1408-6190-6958-E300-31AD875AE816}"/>
              </a:ext>
            </a:extLst>
          </p:cNvPr>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a:extLst>
              <a:ext uri="{FF2B5EF4-FFF2-40B4-BE49-F238E27FC236}">
                <a16:creationId xmlns:a16="http://schemas.microsoft.com/office/drawing/2014/main" id="{803DB725-EB5C-1193-CB51-68CFBA9F90CA}"/>
              </a:ext>
            </a:extLst>
          </p:cNvPr>
          <p:cNvSpPr>
            <a:spLocks noGrp="1"/>
          </p:cNvSpPr>
          <p:nvPr>
            <p:ph idx="1"/>
          </p:nvPr>
        </p:nvSpPr>
        <p:spPr>
          <a:xfrm>
            <a:off x="622168" y="1356875"/>
            <a:ext cx="17024810" cy="840230"/>
          </a:xfrm>
        </p:spPr>
        <p:txBody>
          <a:bodyPr>
            <a:spAutoFit/>
          </a:bodyPr>
          <a:lstStyle/>
          <a:p>
            <a:pPr marL="0" indent="0">
              <a:buNone/>
            </a:pPr>
            <a:r>
              <a:rPr lang="en-GB" sz="5400" b="1" dirty="0">
                <a:solidFill>
                  <a:srgbClr val="0070C0"/>
                </a:solidFill>
                <a:latin typeface="Arial" panose="020B0604020202020204" pitchFamily="34" charset="0"/>
                <a:cs typeface="Arial" panose="020B0604020202020204" pitchFamily="34" charset="0"/>
              </a:rPr>
              <a:t>Statutory Report</a:t>
            </a:r>
          </a:p>
        </p:txBody>
      </p:sp>
      <p:pic>
        <p:nvPicPr>
          <p:cNvPr id="14" name="Graphic 7">
            <a:extLst>
              <a:ext uri="{FF2B5EF4-FFF2-40B4-BE49-F238E27FC236}">
                <a16:creationId xmlns:a16="http://schemas.microsoft.com/office/drawing/2014/main" id="{34007A69-CC5F-C33B-A487-4FC5B2AFE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a:extLst>
              <a:ext uri="{FF2B5EF4-FFF2-40B4-BE49-F238E27FC236}">
                <a16:creationId xmlns:a16="http://schemas.microsoft.com/office/drawing/2014/main" id="{FCA60930-70B9-717C-C073-8A93AC02E1C5}"/>
              </a:ext>
            </a:extLst>
          </p:cNvPr>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9FEF394E-6DC2-8EAC-5012-E6A653BBA58E}"/>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E48CE901-6E1D-36DF-58EE-40F9440C5A55}"/>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774FF916-E741-B07A-CFD3-8822777C5CE5}"/>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8261A623-0E2A-5EF0-BE0D-3CAB3A0706D8}"/>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pic>
        <p:nvPicPr>
          <p:cNvPr id="9" name="Picture 8" descr="Desk with productivity items">
            <a:extLst>
              <a:ext uri="{FF2B5EF4-FFF2-40B4-BE49-F238E27FC236}">
                <a16:creationId xmlns:a16="http://schemas.microsoft.com/office/drawing/2014/main" id="{09395E21-E55E-8F9B-A6E2-67A3912948FA}"/>
              </a:ext>
            </a:extLst>
          </p:cNvPr>
          <p:cNvPicPr>
            <a:picLocks noChangeAspect="1"/>
          </p:cNvPicPr>
          <p:nvPr/>
        </p:nvPicPr>
        <p:blipFill>
          <a:blip r:embed="rId4"/>
          <a:srcRect l="21659" r="6409" b="-1"/>
          <a:stretch/>
        </p:blipFill>
        <p:spPr>
          <a:xfrm>
            <a:off x="622169" y="2566457"/>
            <a:ext cx="5595428" cy="6730185"/>
          </a:xfrm>
          <a:prstGeom prst="rect">
            <a:avLst/>
          </a:prstGeom>
        </p:spPr>
      </p:pic>
      <p:sp>
        <p:nvSpPr>
          <p:cNvPr id="18" name="TextBox 17">
            <a:extLst>
              <a:ext uri="{FF2B5EF4-FFF2-40B4-BE49-F238E27FC236}">
                <a16:creationId xmlns:a16="http://schemas.microsoft.com/office/drawing/2014/main" id="{31AE6773-69BF-1C92-069A-6B724FD977F4}"/>
              </a:ext>
            </a:extLst>
          </p:cNvPr>
          <p:cNvSpPr txBox="1"/>
          <p:nvPr/>
        </p:nvSpPr>
        <p:spPr>
          <a:xfrm>
            <a:off x="6612766" y="2387106"/>
            <a:ext cx="11034212" cy="7139647"/>
          </a:xfrm>
          <a:prstGeom prst="rect">
            <a:avLst/>
          </a:prstGeom>
          <a:noFill/>
        </p:spPr>
        <p:txBody>
          <a:bodyPr wrap="square" rtlCol="0">
            <a:spAutoFit/>
          </a:bodyPr>
          <a:lstStyle/>
          <a:p>
            <a:pPr defTabSz="685800">
              <a:lnSpc>
                <a:spcPct val="90000"/>
              </a:lnSpc>
              <a:spcAft>
                <a:spcPts val="900"/>
              </a:spcAft>
              <a:defRPr/>
            </a:pPr>
            <a:r>
              <a:rPr lang="en-US" sz="3300" b="1" dirty="0">
                <a:solidFill>
                  <a:prstClr val="black"/>
                </a:solidFill>
                <a:latin typeface="Arial" panose="020B0604020202020204" pitchFamily="34" charset="0"/>
                <a:cs typeface="Arial" panose="020B0604020202020204" pitchFamily="34" charset="0"/>
              </a:rPr>
              <a:t>The report also acknowledged the need to preserve the existing capacity in the advice sector to meet the continuing demand for independent advice.  Therefore, the report also contained proposals to:</a:t>
            </a:r>
          </a:p>
          <a:p>
            <a:pPr defTabSz="685800">
              <a:lnSpc>
                <a:spcPct val="90000"/>
              </a:lnSpc>
              <a:spcAft>
                <a:spcPts val="900"/>
              </a:spcAft>
              <a:defRPr/>
            </a:pPr>
            <a:endParaRPr lang="en-US" sz="3000" b="1" dirty="0">
              <a:solidFill>
                <a:prstClr val="black"/>
              </a:solidFill>
              <a:latin typeface="Arial" panose="020B0604020202020204" pitchFamily="34" charset="0"/>
              <a:cs typeface="Arial" panose="020B0604020202020204" pitchFamily="34" charset="0"/>
            </a:endParaRPr>
          </a:p>
          <a:p>
            <a:pPr marL="685800" indent="-514350" defTabSz="685800">
              <a:lnSpc>
                <a:spcPct val="90000"/>
              </a:lnSpc>
              <a:spcAft>
                <a:spcPts val="900"/>
              </a:spcAft>
              <a:buFont typeface="Wingdings" panose="05000000000000000000" pitchFamily="2" charset="2"/>
              <a:buChar char="v"/>
              <a:defRPr/>
            </a:pPr>
            <a:r>
              <a:rPr lang="en-US" sz="3300" b="1" dirty="0">
                <a:solidFill>
                  <a:prstClr val="black"/>
                </a:solidFill>
                <a:latin typeface="Arial" panose="020B0604020202020204" pitchFamily="34" charset="0"/>
                <a:cs typeface="Arial" panose="020B0604020202020204" pitchFamily="34" charset="0"/>
              </a:rPr>
              <a:t>Continue to support Social Supermarkets in recognition of the pressure on household budgets due to the increased cost of living.</a:t>
            </a:r>
          </a:p>
          <a:p>
            <a:pPr indent="-342900" defTabSz="685800">
              <a:lnSpc>
                <a:spcPct val="90000"/>
              </a:lnSpc>
              <a:spcAft>
                <a:spcPts val="900"/>
              </a:spcAft>
              <a:buFont typeface="Arial" panose="020B0604020202020204" pitchFamily="34" charset="0"/>
              <a:buChar char="•"/>
              <a:defRPr/>
            </a:pPr>
            <a:endParaRPr lang="en-US" sz="1650" b="1" dirty="0">
              <a:solidFill>
                <a:prstClr val="black"/>
              </a:solidFill>
              <a:latin typeface="Arial" panose="020B0604020202020204" pitchFamily="34" charset="0"/>
              <a:cs typeface="Arial" panose="020B0604020202020204" pitchFamily="34" charset="0"/>
            </a:endParaRPr>
          </a:p>
          <a:p>
            <a:pPr marL="685800" indent="-514350" defTabSz="685800">
              <a:lnSpc>
                <a:spcPct val="90000"/>
              </a:lnSpc>
              <a:spcAft>
                <a:spcPts val="900"/>
              </a:spcAft>
              <a:buFont typeface="Wingdings" panose="05000000000000000000" pitchFamily="2" charset="2"/>
              <a:buChar char="v"/>
              <a:defRPr/>
            </a:pPr>
            <a:r>
              <a:rPr lang="en-US" sz="3300" b="1" dirty="0">
                <a:solidFill>
                  <a:prstClr val="black"/>
                </a:solidFill>
                <a:latin typeface="Arial" panose="020B0604020202020204" pitchFamily="34" charset="0"/>
                <a:cs typeface="Arial" panose="020B0604020202020204" pitchFamily="34" charset="0"/>
              </a:rPr>
              <a:t>Continue to fund advice services at existing levels. Consideration will be given to including advice funding, which is currently provided via the welfare mitigations package, within the Department’s budget allocation to preserve capacity in the advice sector. </a:t>
            </a:r>
          </a:p>
        </p:txBody>
      </p:sp>
    </p:spTree>
    <p:extLst>
      <p:ext uri="{BB962C8B-B14F-4D97-AF65-F5344CB8AC3E}">
        <p14:creationId xmlns:p14="http://schemas.microsoft.com/office/powerpoint/2010/main" val="400300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6C2D-A9EE-D911-B368-C4E9918579C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A05FF1E-2515-73E9-5081-F271E25A4B3E}"/>
              </a:ext>
            </a:extLst>
          </p:cNvPr>
          <p:cNvSpPr/>
          <p:nvPr/>
        </p:nvSpPr>
        <p:spPr>
          <a:xfrm>
            <a:off x="0" y="1115882"/>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E707F7FD-058D-205F-7335-3EECF8DEC057}"/>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3BF22B5-A974-A70C-B223-6991D35EBC9B}"/>
              </a:ext>
            </a:extLst>
          </p:cNvPr>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a:extLst>
              <a:ext uri="{FF2B5EF4-FFF2-40B4-BE49-F238E27FC236}">
                <a16:creationId xmlns:a16="http://schemas.microsoft.com/office/drawing/2014/main" id="{04BB3CAB-68A4-E764-706E-78B9B30B00B9}"/>
              </a:ext>
            </a:extLst>
          </p:cNvPr>
          <p:cNvSpPr>
            <a:spLocks noGrp="1"/>
          </p:cNvSpPr>
          <p:nvPr>
            <p:ph idx="1"/>
          </p:nvPr>
        </p:nvSpPr>
        <p:spPr>
          <a:xfrm>
            <a:off x="622168" y="1356875"/>
            <a:ext cx="17024810" cy="840230"/>
          </a:xfrm>
        </p:spPr>
        <p:txBody>
          <a:bodyPr>
            <a:spAutoFit/>
          </a:bodyPr>
          <a:lstStyle/>
          <a:p>
            <a:pPr marL="0" indent="0">
              <a:buNone/>
            </a:pPr>
            <a:r>
              <a:rPr lang="en-US" sz="5400" b="1" dirty="0">
                <a:solidFill>
                  <a:srgbClr val="0070C0"/>
                </a:solidFill>
                <a:latin typeface="Arial" panose="020B0604020202020204" pitchFamily="34" charset="0"/>
                <a:cs typeface="Arial" panose="020B0604020202020204" pitchFamily="34" charset="0"/>
              </a:rPr>
              <a:t>Next Steps</a:t>
            </a:r>
            <a:endParaRPr lang="en-GB" sz="5400" b="1" dirty="0">
              <a:solidFill>
                <a:srgbClr val="0070C0"/>
              </a:solidFill>
              <a:latin typeface="Arial" panose="020B0604020202020204" pitchFamily="34" charset="0"/>
              <a:cs typeface="Arial" panose="020B0604020202020204" pitchFamily="34" charset="0"/>
            </a:endParaRPr>
          </a:p>
        </p:txBody>
      </p:sp>
      <p:pic>
        <p:nvPicPr>
          <p:cNvPr id="14" name="Graphic 7">
            <a:extLst>
              <a:ext uri="{FF2B5EF4-FFF2-40B4-BE49-F238E27FC236}">
                <a16:creationId xmlns:a16="http://schemas.microsoft.com/office/drawing/2014/main" id="{3B0B4D22-05EA-673A-313C-C88CDF72C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a:extLst>
              <a:ext uri="{FF2B5EF4-FFF2-40B4-BE49-F238E27FC236}">
                <a16:creationId xmlns:a16="http://schemas.microsoft.com/office/drawing/2014/main" id="{A91B773B-B351-8FF4-89B0-AF880D0C5B2B}"/>
              </a:ext>
            </a:extLst>
          </p:cNvPr>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2FCACE83-4741-B69E-FF88-F9E53719D1AF}"/>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3C96E1ED-B3D1-EA0B-EB8B-FD7A5D683E4E}"/>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964336CB-8619-D1F3-A0F4-2015667A997E}"/>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25861E1B-F105-880C-3C4E-0230B85EC2BA}"/>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graphicFrame>
        <p:nvGraphicFramePr>
          <p:cNvPr id="20" name="TextBox 17">
            <a:extLst>
              <a:ext uri="{FF2B5EF4-FFF2-40B4-BE49-F238E27FC236}">
                <a16:creationId xmlns:a16="http://schemas.microsoft.com/office/drawing/2014/main" id="{FEC4FFC1-F6C3-2B59-E4EC-BE08EF3EDE70}"/>
              </a:ext>
            </a:extLst>
          </p:cNvPr>
          <p:cNvGraphicFramePr/>
          <p:nvPr/>
        </p:nvGraphicFramePr>
        <p:xfrm>
          <a:off x="6612766" y="2387107"/>
          <a:ext cx="11034212" cy="7105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61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70516-A20D-2E49-41AE-A443AB00761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A697CC6-6E49-B605-7836-9548CF1236CC}"/>
              </a:ext>
            </a:extLst>
          </p:cNvPr>
          <p:cNvSpPr/>
          <p:nvPr/>
        </p:nvSpPr>
        <p:spPr>
          <a:xfrm>
            <a:off x="-7793" y="1104205"/>
            <a:ext cx="18288000" cy="917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AD83FFC6-707A-44EC-4F26-0A7864F8B8E3}"/>
              </a:ext>
            </a:extLst>
          </p:cNvPr>
          <p:cNvCxnSpPr>
            <a:cxnSpLocks/>
          </p:cNvCxnSpPr>
          <p:nvPr/>
        </p:nvCxnSpPr>
        <p:spPr>
          <a:xfrm>
            <a:off x="622169" y="9572919"/>
            <a:ext cx="17024810"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0E90E02-1941-A2BB-6B25-BD8EE60931E4}"/>
              </a:ext>
            </a:extLst>
          </p:cNvPr>
          <p:cNvSpPr>
            <a:spLocks noGrp="1"/>
          </p:cNvSpPr>
          <p:nvPr>
            <p:ph type="title"/>
          </p:nvPr>
        </p:nvSpPr>
        <p:spPr>
          <a:xfrm>
            <a:off x="1257300" y="2010642"/>
            <a:ext cx="15773400" cy="525390"/>
          </a:xfrm>
        </p:spPr>
        <p:txBody>
          <a:bodyPr>
            <a:normAutofit fontScale="90000"/>
          </a:bodyPr>
          <a:lstStyle/>
          <a:p>
            <a:r>
              <a:rPr lang="en-GB" dirty="0"/>
              <a:t>  </a:t>
            </a:r>
          </a:p>
        </p:txBody>
      </p:sp>
      <p:sp>
        <p:nvSpPr>
          <p:cNvPr id="11" name="Content Placeholder 2">
            <a:extLst>
              <a:ext uri="{FF2B5EF4-FFF2-40B4-BE49-F238E27FC236}">
                <a16:creationId xmlns:a16="http://schemas.microsoft.com/office/drawing/2014/main" id="{8085C3A3-1818-7E38-555D-42A514988328}"/>
              </a:ext>
            </a:extLst>
          </p:cNvPr>
          <p:cNvSpPr>
            <a:spLocks noGrp="1"/>
          </p:cNvSpPr>
          <p:nvPr>
            <p:ph idx="1"/>
          </p:nvPr>
        </p:nvSpPr>
        <p:spPr>
          <a:xfrm>
            <a:off x="622168" y="1356875"/>
            <a:ext cx="17024810" cy="840230"/>
          </a:xfrm>
        </p:spPr>
        <p:txBody>
          <a:bodyPr>
            <a:spAutoFit/>
          </a:bodyPr>
          <a:lstStyle/>
          <a:p>
            <a:pPr marL="0" indent="0">
              <a:buNone/>
            </a:pPr>
            <a:r>
              <a:rPr lang="en-US" sz="5400" b="1" dirty="0">
                <a:latin typeface="Arial" panose="020B0604020202020204" pitchFamily="34" charset="0"/>
                <a:cs typeface="Arial" panose="020B0604020202020204" pitchFamily="34" charset="0"/>
              </a:rPr>
              <a:t>Welfare Mitigations Legislation Timeline</a:t>
            </a:r>
            <a:endParaRPr lang="en-GB" sz="5400" b="1" dirty="0">
              <a:solidFill>
                <a:srgbClr val="0070C0"/>
              </a:solidFill>
              <a:latin typeface="Arial" panose="020B0604020202020204" pitchFamily="34" charset="0"/>
              <a:cs typeface="Arial" panose="020B0604020202020204" pitchFamily="34" charset="0"/>
            </a:endParaRPr>
          </a:p>
        </p:txBody>
      </p:sp>
      <p:pic>
        <p:nvPicPr>
          <p:cNvPr id="14" name="Graphic 7">
            <a:extLst>
              <a:ext uri="{FF2B5EF4-FFF2-40B4-BE49-F238E27FC236}">
                <a16:creationId xmlns:a16="http://schemas.microsoft.com/office/drawing/2014/main" id="{AADDD4DF-0A24-89F1-E24E-26FAA0A56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704" y="105782"/>
            <a:ext cx="6712413" cy="883811"/>
          </a:xfrm>
          <a:prstGeom prst="rect">
            <a:avLst/>
          </a:prstGeom>
        </p:spPr>
      </p:pic>
      <p:sp>
        <p:nvSpPr>
          <p:cNvPr id="15" name="Content Placeholder 8">
            <a:extLst>
              <a:ext uri="{FF2B5EF4-FFF2-40B4-BE49-F238E27FC236}">
                <a16:creationId xmlns:a16="http://schemas.microsoft.com/office/drawing/2014/main" id="{4BE1D58B-4C86-3E4B-1AB8-45028135728A}"/>
              </a:ext>
            </a:extLst>
          </p:cNvPr>
          <p:cNvSpPr txBox="1">
            <a:spLocks/>
          </p:cNvSpPr>
          <p:nvPr/>
        </p:nvSpPr>
        <p:spPr>
          <a:xfrm>
            <a:off x="641024" y="2184383"/>
            <a:ext cx="15160752" cy="582034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defTabSz="1371600">
              <a:spcBef>
                <a:spcPts val="1500"/>
              </a:spcBef>
              <a:spcAft>
                <a:spcPts val="1800"/>
              </a:spcAft>
              <a:defRPr/>
            </a:pPr>
            <a:endParaRPr lang="en-GB" sz="3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94C6CC2F-2974-3523-3833-5BD1004F0392}"/>
              </a:ext>
            </a:extLst>
          </p:cNvPr>
          <p:cNvSpPr txBox="1"/>
          <p:nvPr/>
        </p:nvSpPr>
        <p:spPr>
          <a:xfrm>
            <a:off x="1652470" y="2453840"/>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Light" panose="020F0302020204030204"/>
              </a:rPr>
              <a:t>NI &amp; ROI Policy Exchange</a:t>
            </a:r>
          </a:p>
        </p:txBody>
      </p:sp>
      <p:sp>
        <p:nvSpPr>
          <p:cNvPr id="2" name="Title 1">
            <a:extLst>
              <a:ext uri="{FF2B5EF4-FFF2-40B4-BE49-F238E27FC236}">
                <a16:creationId xmlns:a16="http://schemas.microsoft.com/office/drawing/2014/main" id="{9769F859-3231-E28C-E408-3728B4723472}"/>
              </a:ext>
            </a:extLst>
          </p:cNvPr>
          <p:cNvSpPr txBox="1">
            <a:spLocks/>
          </p:cNvSpPr>
          <p:nvPr/>
        </p:nvSpPr>
        <p:spPr>
          <a:xfrm>
            <a:off x="471792" y="3228220"/>
            <a:ext cx="15773400" cy="563062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defRPr/>
            </a:pPr>
            <a:endParaRPr lang="en-GB" sz="6600" dirty="0">
              <a:solidFill>
                <a:sysClr val="windowText" lastClr="000000"/>
              </a:solidFill>
              <a:latin typeface="Calibri Light" panose="020F0302020204030204"/>
            </a:endParaRPr>
          </a:p>
        </p:txBody>
      </p:sp>
      <p:sp>
        <p:nvSpPr>
          <p:cNvPr id="6" name="Content Placeholder 2">
            <a:extLst>
              <a:ext uri="{FF2B5EF4-FFF2-40B4-BE49-F238E27FC236}">
                <a16:creationId xmlns:a16="http://schemas.microsoft.com/office/drawing/2014/main" id="{BFCF2933-8F71-1F9B-1781-AED7F7573EDA}"/>
              </a:ext>
            </a:extLst>
          </p:cNvPr>
          <p:cNvSpPr txBox="1">
            <a:spLocks/>
          </p:cNvSpPr>
          <p:nvPr/>
        </p:nvSpPr>
        <p:spPr>
          <a:xfrm>
            <a:off x="876920" y="2484265"/>
            <a:ext cx="16389677" cy="687812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endParaRPr lang="en-GB" sz="42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A23759DC-7D99-EEFE-9144-51F56413177D}"/>
              </a:ext>
            </a:extLst>
          </p:cNvPr>
          <p:cNvSpPr txBox="1"/>
          <p:nvPr/>
        </p:nvSpPr>
        <p:spPr>
          <a:xfrm>
            <a:off x="471793" y="285605"/>
            <a:ext cx="8319155" cy="507831"/>
          </a:xfrm>
          <a:prstGeom prst="rect">
            <a:avLst/>
          </a:prstGeom>
          <a:noFill/>
          <a:ln>
            <a:noFill/>
          </a:ln>
        </p:spPr>
        <p:txBody>
          <a:bodyPr wrap="square" rtlCol="0">
            <a:spAutoFit/>
          </a:bodyPr>
          <a:lstStyle/>
          <a:p>
            <a:pPr defTabSz="1371600">
              <a:defRPr/>
            </a:pPr>
            <a:r>
              <a:rPr lang="en-US" sz="2700" dirty="0">
                <a:solidFill>
                  <a:prstClr val="white"/>
                </a:solidFill>
                <a:latin typeface="Calibri" panose="020F0502020204030204"/>
              </a:rPr>
              <a:t>Advice NI AGM</a:t>
            </a:r>
          </a:p>
        </p:txBody>
      </p:sp>
      <p:sp>
        <p:nvSpPr>
          <p:cNvPr id="18" name="TextBox 17">
            <a:extLst>
              <a:ext uri="{FF2B5EF4-FFF2-40B4-BE49-F238E27FC236}">
                <a16:creationId xmlns:a16="http://schemas.microsoft.com/office/drawing/2014/main" id="{C26F85F7-1E99-04AF-467F-556367A5A8C6}"/>
              </a:ext>
            </a:extLst>
          </p:cNvPr>
          <p:cNvSpPr txBox="1"/>
          <p:nvPr/>
        </p:nvSpPr>
        <p:spPr>
          <a:xfrm>
            <a:off x="876921" y="2566455"/>
            <a:ext cx="16770057" cy="3416320"/>
          </a:xfrm>
          <a:prstGeom prst="rect">
            <a:avLst/>
          </a:prstGeom>
          <a:noFill/>
        </p:spPr>
        <p:txBody>
          <a:bodyPr wrap="square" rtlCol="0">
            <a:spAutoFit/>
          </a:bodyPr>
          <a:lstStyle/>
          <a:p>
            <a:pPr marL="514350" indent="-514350" defTabSz="685800">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Welfare Supplementary Payment (Extension) Regulations (Northern Ireland) 2025</a:t>
            </a:r>
          </a:p>
          <a:p>
            <a:pPr marL="514350" indent="-514350" defTabSz="685800">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Universal Credit (Welfare Supplementary Payment ) Regulations (Northern Ireland) 2025</a:t>
            </a:r>
          </a:p>
          <a:p>
            <a:pPr marL="514350" indent="-514350" defTabSz="685800">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Universal Credit (Welfare Supplementary Payment) (Social Sector Size Criteria) Regulations (Northern Ireland) 2025</a:t>
            </a:r>
          </a:p>
        </p:txBody>
      </p:sp>
      <p:sp>
        <p:nvSpPr>
          <p:cNvPr id="4" name="Arrow: Right 3">
            <a:extLst>
              <a:ext uri="{FF2B5EF4-FFF2-40B4-BE49-F238E27FC236}">
                <a16:creationId xmlns:a16="http://schemas.microsoft.com/office/drawing/2014/main" id="{9E84380B-279E-5B70-4B17-F1F273E253B5}"/>
              </a:ext>
            </a:extLst>
          </p:cNvPr>
          <p:cNvSpPr/>
          <p:nvPr/>
        </p:nvSpPr>
        <p:spPr>
          <a:xfrm>
            <a:off x="761257" y="6039841"/>
            <a:ext cx="4000415" cy="3059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Arial" panose="020B0604020202020204" pitchFamily="34" charset="0"/>
                <a:cs typeface="Arial" panose="020B0604020202020204" pitchFamily="34" charset="0"/>
              </a:rPr>
              <a:t>January 2025</a:t>
            </a:r>
          </a:p>
          <a:p>
            <a:pPr algn="ctr" defTabSz="685800"/>
            <a:r>
              <a:rPr lang="en-US" sz="2100" dirty="0">
                <a:solidFill>
                  <a:prstClr val="white"/>
                </a:solidFill>
                <a:latin typeface="Arial" panose="020B0604020202020204" pitchFamily="34" charset="0"/>
                <a:cs typeface="Arial" panose="020B0604020202020204" pitchFamily="34" charset="0"/>
              </a:rPr>
              <a:t> SL1’s issued to the Communities Committee</a:t>
            </a:r>
            <a:endParaRPr lang="en-GB" sz="2100" dirty="0">
              <a:solidFill>
                <a:prstClr val="white"/>
              </a:solidFill>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9501D603-FA15-F823-33DB-D3F3B10DC772}"/>
              </a:ext>
            </a:extLst>
          </p:cNvPr>
          <p:cNvSpPr/>
          <p:nvPr/>
        </p:nvSpPr>
        <p:spPr>
          <a:xfrm>
            <a:off x="5128887" y="6020789"/>
            <a:ext cx="4134786" cy="31026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Arial" panose="020B0604020202020204" pitchFamily="34" charset="0"/>
                <a:cs typeface="Arial" panose="020B0604020202020204" pitchFamily="34" charset="0"/>
              </a:rPr>
              <a:t>February 2025 </a:t>
            </a:r>
          </a:p>
          <a:p>
            <a:pPr algn="ctr" defTabSz="685800"/>
            <a:r>
              <a:rPr lang="en-US" sz="2100" dirty="0">
                <a:solidFill>
                  <a:prstClr val="white"/>
                </a:solidFill>
                <a:latin typeface="Arial" panose="020B0604020202020204" pitchFamily="34" charset="0"/>
                <a:cs typeface="Arial" panose="020B0604020202020204" pitchFamily="34" charset="0"/>
              </a:rPr>
              <a:t>Regulations laid in Draft</a:t>
            </a:r>
            <a:endParaRPr lang="en-GB" sz="2100" dirty="0">
              <a:solidFill>
                <a:prstClr val="white"/>
              </a:solidFill>
              <a:latin typeface="Arial" panose="020B060402020202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79CF4B02-FFA0-98D8-9D4F-2D0A349DF4A1}"/>
              </a:ext>
            </a:extLst>
          </p:cNvPr>
          <p:cNvSpPr/>
          <p:nvPr/>
        </p:nvSpPr>
        <p:spPr>
          <a:xfrm>
            <a:off x="9688040" y="6020789"/>
            <a:ext cx="3867236" cy="31026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Arial" panose="020B0604020202020204" pitchFamily="34" charset="0"/>
                <a:cs typeface="Arial" panose="020B0604020202020204" pitchFamily="34" charset="0"/>
              </a:rPr>
              <a:t>March 2025 </a:t>
            </a:r>
          </a:p>
          <a:p>
            <a:pPr algn="ctr" defTabSz="685800"/>
            <a:r>
              <a:rPr lang="en-US" sz="2100" dirty="0">
                <a:solidFill>
                  <a:prstClr val="white"/>
                </a:solidFill>
                <a:latin typeface="Arial" panose="020B0604020202020204" pitchFamily="34" charset="0"/>
                <a:cs typeface="Arial" panose="020B0604020202020204" pitchFamily="34" charset="0"/>
              </a:rPr>
              <a:t>Regulations Debated in Assembly</a:t>
            </a:r>
            <a:endParaRPr lang="en-GB" sz="2100" dirty="0">
              <a:solidFill>
                <a:prstClr val="white"/>
              </a:solidFill>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1B4945B9-0DFF-0ED2-22DB-901EB8943C02}"/>
              </a:ext>
            </a:extLst>
          </p:cNvPr>
          <p:cNvSpPr/>
          <p:nvPr/>
        </p:nvSpPr>
        <p:spPr>
          <a:xfrm>
            <a:off x="13879389" y="5853542"/>
            <a:ext cx="4059651" cy="32999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Arial" panose="020B0604020202020204" pitchFamily="34" charset="0"/>
                <a:cs typeface="Arial" panose="020B0604020202020204" pitchFamily="34" charset="0"/>
              </a:rPr>
              <a:t>March 2025</a:t>
            </a:r>
          </a:p>
          <a:p>
            <a:pPr algn="ctr" defTabSz="685800"/>
            <a:r>
              <a:rPr lang="en-US" sz="2100" dirty="0">
                <a:solidFill>
                  <a:prstClr val="white"/>
                </a:solidFill>
                <a:latin typeface="Arial" panose="020B0604020202020204" pitchFamily="34" charset="0"/>
                <a:cs typeface="Arial" panose="020B0604020202020204" pitchFamily="34" charset="0"/>
              </a:rPr>
              <a:t>Regulations come into operation on the day after the day they are made   </a:t>
            </a:r>
            <a:endParaRPr lang="en-GB" sz="21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49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74E27BB-A868-0009-B503-630644E2294D}"/>
              </a:ext>
            </a:extLst>
          </p:cNvPr>
          <p:cNvSpPr/>
          <p:nvPr/>
        </p:nvSpPr>
        <p:spPr>
          <a:xfrm>
            <a:off x="11201400" y="-2019300"/>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099" name="TextBox 3"/>
          <p:cNvSpPr txBox="1">
            <a:spLocks noChangeArrowheads="1"/>
          </p:cNvSpPr>
          <p:nvPr/>
        </p:nvSpPr>
        <p:spPr bwMode="auto">
          <a:xfrm>
            <a:off x="2286000" y="1"/>
            <a:ext cx="137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6636573" cy="6515012"/>
          </a:xfrm>
          <a:prstGeom prst="rect">
            <a:avLst/>
          </a:prstGeom>
        </p:spPr>
      </p:pic>
      <p:sp>
        <p:nvSpPr>
          <p:cNvPr id="7" name="TextBox 6"/>
          <p:cNvSpPr txBox="1"/>
          <p:nvPr/>
        </p:nvSpPr>
        <p:spPr>
          <a:xfrm>
            <a:off x="12311827" y="323166"/>
            <a:ext cx="6106886" cy="1938992"/>
          </a:xfrm>
          <a:prstGeom prst="rect">
            <a:avLst/>
          </a:prstGeom>
          <a:noFill/>
        </p:spPr>
        <p:txBody>
          <a:bodyPr wrap="square" rtlCol="0">
            <a:spAutoFit/>
          </a:bodyPr>
          <a:lstStyle/>
          <a:p>
            <a:r>
              <a:rPr lang="en-GB" sz="6000" b="1" dirty="0">
                <a:solidFill>
                  <a:srgbClr val="743799"/>
                </a:solidFill>
                <a:latin typeface="Arial" panose="020B0604020202020204" pitchFamily="34" charset="0"/>
                <a:cs typeface="Arial" panose="020B0604020202020204" pitchFamily="34" charset="0"/>
              </a:rPr>
              <a:t>Welcome and Introduction </a:t>
            </a:r>
          </a:p>
        </p:txBody>
      </p:sp>
      <p:sp>
        <p:nvSpPr>
          <p:cNvPr id="16" name="TextBox 15"/>
          <p:cNvSpPr txBox="1"/>
          <p:nvPr/>
        </p:nvSpPr>
        <p:spPr>
          <a:xfrm>
            <a:off x="6210300" y="4245158"/>
            <a:ext cx="5867400" cy="2123658"/>
          </a:xfrm>
          <a:prstGeom prst="rect">
            <a:avLst/>
          </a:prstGeom>
          <a:noFill/>
        </p:spPr>
        <p:txBody>
          <a:bodyPr wrap="square" rtlCol="0">
            <a:spAutoFit/>
          </a:bodyPr>
          <a:lstStyle/>
          <a:p>
            <a:pPr algn="ctr"/>
            <a:r>
              <a:rPr lang="en-GB" sz="6600" dirty="0">
                <a:solidFill>
                  <a:schemeClr val="bg1"/>
                </a:solidFill>
                <a:latin typeface="Arial" panose="020B0604020202020204" pitchFamily="34" charset="0"/>
                <a:cs typeface="Arial" panose="020B0604020202020204" pitchFamily="34" charset="0"/>
              </a:rPr>
              <a:t>Gerard O’Neill</a:t>
            </a:r>
          </a:p>
          <a:p>
            <a:pPr algn="ctr"/>
            <a:r>
              <a:rPr lang="en-GB" sz="6600" dirty="0">
                <a:solidFill>
                  <a:schemeClr val="bg1"/>
                </a:solidFill>
                <a:latin typeface="Arial" panose="020B0604020202020204" pitchFamily="34" charset="0"/>
                <a:cs typeface="Arial" panose="020B0604020202020204" pitchFamily="34" charset="0"/>
              </a:rPr>
              <a:t>Acting Chair</a:t>
            </a:r>
          </a:p>
        </p:txBody>
      </p:sp>
      <p:sp>
        <p:nvSpPr>
          <p:cNvPr id="3" name="Freeform 13">
            <a:extLst>
              <a:ext uri="{FF2B5EF4-FFF2-40B4-BE49-F238E27FC236}">
                <a16:creationId xmlns:a16="http://schemas.microsoft.com/office/drawing/2014/main" id="{5C4262FB-045E-B595-40DC-BD63F26F332D}"/>
              </a:ext>
            </a:extLst>
          </p:cNvPr>
          <p:cNvSpPr/>
          <p:nvPr/>
        </p:nvSpPr>
        <p:spPr>
          <a:xfrm>
            <a:off x="609600" y="90297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5" name="TextBox 4">
            <a:extLst>
              <a:ext uri="{FF2B5EF4-FFF2-40B4-BE49-F238E27FC236}">
                <a16:creationId xmlns:a16="http://schemas.microsoft.com/office/drawing/2014/main" id="{6BD75DA9-BFF4-61CF-0167-631EB2F5E30D}"/>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9877638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24F4C12-6657-1944-AF87-D3C72E3BE327}"/>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2" name="TextBox 10"/>
          <p:cNvSpPr txBox="1">
            <a:spLocks noChangeArrowheads="1"/>
          </p:cNvSpPr>
          <p:nvPr/>
        </p:nvSpPr>
        <p:spPr bwMode="auto">
          <a:xfrm>
            <a:off x="3505200" y="4533900"/>
            <a:ext cx="12656715" cy="2862322"/>
          </a:xfrm>
          <a:prstGeom prst="rect">
            <a:avLst/>
          </a:prstGeom>
          <a:noFill/>
          <a:ln w="9525">
            <a:noFill/>
            <a:miter lim="800000"/>
            <a:headEnd/>
            <a:tailEnd/>
          </a:ln>
        </p:spPr>
        <p:txBody>
          <a:bodyPr wrap="square">
            <a:spAutoFit/>
          </a:bodyPr>
          <a:lstStyle/>
          <a:p>
            <a:pPr algn="ctr">
              <a:defRPr/>
            </a:pPr>
            <a:r>
              <a:rPr lang="en-US" sz="6000" b="1" dirty="0">
                <a:solidFill>
                  <a:schemeClr val="bg1"/>
                </a:solidFill>
                <a:latin typeface="Arial" panose="020B0604020202020204" pitchFamily="34" charset="0"/>
                <a:cs typeface="Arial" panose="020B0604020202020204" pitchFamily="34" charset="0"/>
              </a:rPr>
              <a:t>Clare Carter </a:t>
            </a:r>
          </a:p>
          <a:p>
            <a:pPr algn="ctr">
              <a:defRPr/>
            </a:pPr>
            <a:r>
              <a:rPr lang="en-US" sz="6000" dirty="0">
                <a:solidFill>
                  <a:schemeClr val="bg1"/>
                </a:solidFill>
                <a:latin typeface="Arial" panose="020B0604020202020204" pitchFamily="34" charset="0"/>
                <a:cs typeface="Arial" panose="020B0604020202020204" pitchFamily="34" charset="0"/>
              </a:rPr>
              <a:t>Access to Justice Foundation </a:t>
            </a:r>
            <a:br>
              <a:rPr lang="en-US" sz="6000" dirty="0">
                <a:solidFill>
                  <a:schemeClr val="bg1"/>
                </a:solidFill>
                <a:latin typeface="Arial" panose="020B0604020202020204" pitchFamily="34" charset="0"/>
                <a:cs typeface="Arial" panose="020B0604020202020204" pitchFamily="34" charset="0"/>
              </a:rPr>
            </a:br>
            <a:r>
              <a:rPr lang="en-US" sz="6000" i="1" dirty="0">
                <a:solidFill>
                  <a:schemeClr val="bg1"/>
                </a:solidFill>
                <a:latin typeface="Arial" panose="020B0604020202020204" pitchFamily="34" charset="0"/>
                <a:cs typeface="Arial" panose="020B0604020202020204" pitchFamily="34" charset="0"/>
              </a:rPr>
              <a:t>The Value of Legal Advice Services </a:t>
            </a:r>
            <a:r>
              <a:rPr lang="en-US" sz="6000" dirty="0">
                <a:solidFill>
                  <a:schemeClr val="bg1"/>
                </a:solidFill>
                <a:latin typeface="Arial" panose="020B0604020202020204" pitchFamily="34" charset="0"/>
                <a:cs typeface="Arial" panose="020B0604020202020204" pitchFamily="34" charset="0"/>
              </a:rPr>
              <a:t> </a:t>
            </a:r>
          </a:p>
        </p:txBody>
      </p:sp>
      <p:sp>
        <p:nvSpPr>
          <p:cNvPr id="2" name="Freeform 13">
            <a:extLst>
              <a:ext uri="{FF2B5EF4-FFF2-40B4-BE49-F238E27FC236}">
                <a16:creationId xmlns:a16="http://schemas.microsoft.com/office/drawing/2014/main" id="{63366CB2-9C7D-7BDF-0780-5CC46E7545E1}"/>
              </a:ext>
            </a:extLst>
          </p:cNvPr>
          <p:cNvSpPr/>
          <p:nvPr/>
        </p:nvSpPr>
        <p:spPr>
          <a:xfrm>
            <a:off x="215433" y="89535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4" name="TextBox 3">
            <a:extLst>
              <a:ext uri="{FF2B5EF4-FFF2-40B4-BE49-F238E27FC236}">
                <a16:creationId xmlns:a16="http://schemas.microsoft.com/office/drawing/2014/main" id="{BC343A44-5DB4-B60E-BDF1-81D673A44310}"/>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
        <p:nvSpPr>
          <p:cNvPr id="5" name="TextBox 4">
            <a:extLst>
              <a:ext uri="{FF2B5EF4-FFF2-40B4-BE49-F238E27FC236}">
                <a16:creationId xmlns:a16="http://schemas.microsoft.com/office/drawing/2014/main" id="{BC31D164-577E-5438-9D37-F5513F5DAC16}"/>
              </a:ext>
            </a:extLst>
          </p:cNvPr>
          <p:cNvSpPr txBox="1"/>
          <p:nvPr/>
        </p:nvSpPr>
        <p:spPr>
          <a:xfrm>
            <a:off x="11963400" y="343277"/>
            <a:ext cx="5105400" cy="2369880"/>
          </a:xfrm>
          <a:prstGeom prst="rect">
            <a:avLst/>
          </a:prstGeom>
          <a:noFill/>
        </p:spPr>
        <p:txBody>
          <a:bodyPr wrap="square" rtlCol="0">
            <a:spAutoFit/>
          </a:bodyPr>
          <a:lstStyle/>
          <a:p>
            <a:pPr algn="ctr"/>
            <a:r>
              <a:rPr lang="en-GB" sz="3600" b="1" dirty="0">
                <a:solidFill>
                  <a:srgbClr val="7030A0"/>
                </a:solidFill>
                <a:effectLst/>
                <a:latin typeface="Arial" panose="020B0604020202020204" pitchFamily="34" charset="0"/>
                <a:ea typeface="Calibri" panose="020F0502020204030204" pitchFamily="34" charset="0"/>
              </a:rPr>
              <a:t>Independent Advice: Unlocking Value and Impact in a Complex Environment </a:t>
            </a:r>
            <a:endParaRPr lang="en-GB" sz="3600" b="1" dirty="0">
              <a:solidFill>
                <a:srgbClr val="7030A0"/>
              </a:solidFill>
            </a:endParaRPr>
          </a:p>
        </p:txBody>
      </p:sp>
    </p:spTree>
    <p:extLst>
      <p:ext uri="{BB962C8B-B14F-4D97-AF65-F5344CB8AC3E}">
        <p14:creationId xmlns:p14="http://schemas.microsoft.com/office/powerpoint/2010/main" val="141874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8BBA9-65FB-4CA6-B9B6-5F8823E7018D}"/>
              </a:ext>
            </a:extLst>
          </p:cNvPr>
          <p:cNvSpPr>
            <a:spLocks noGrp="1"/>
          </p:cNvSpPr>
          <p:nvPr>
            <p:ph type="ctrTitle"/>
          </p:nvPr>
        </p:nvSpPr>
        <p:spPr/>
        <p:txBody>
          <a:bodyPr/>
          <a:lstStyle/>
          <a:p>
            <a:r>
              <a:rPr lang="en-GB" dirty="0"/>
              <a:t>The value of legal advice services</a:t>
            </a:r>
          </a:p>
        </p:txBody>
      </p:sp>
      <p:sp>
        <p:nvSpPr>
          <p:cNvPr id="6" name="Subtitle 5">
            <a:extLst>
              <a:ext uri="{FF2B5EF4-FFF2-40B4-BE49-F238E27FC236}">
                <a16:creationId xmlns:a16="http://schemas.microsoft.com/office/drawing/2014/main" id="{3965B323-EB4E-CDFB-8138-3CD0F04EFBB6}"/>
              </a:ext>
            </a:extLst>
          </p:cNvPr>
          <p:cNvSpPr>
            <a:spLocks noGrp="1"/>
          </p:cNvSpPr>
          <p:nvPr>
            <p:ph type="subTitle" idx="1"/>
          </p:nvPr>
        </p:nvSpPr>
        <p:spPr/>
        <p:txBody>
          <a:bodyPr/>
          <a:lstStyle/>
          <a:p>
            <a:endParaRPr lang="en-GB" dirty="0"/>
          </a:p>
        </p:txBody>
      </p:sp>
      <p:pic>
        <p:nvPicPr>
          <p:cNvPr id="2" name="Picture 8" descr="See the source image">
            <a:extLst>
              <a:ext uri="{FF2B5EF4-FFF2-40B4-BE49-F238E27FC236}">
                <a16:creationId xmlns:a16="http://schemas.microsoft.com/office/drawing/2014/main" id="{29D34ED8-8CBD-88E7-067C-6C41CE605B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6831" y="2629610"/>
            <a:ext cx="3025281" cy="1671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1FDF9C-7571-8FE9-136D-6A4A10858F2B}"/>
              </a:ext>
            </a:extLst>
          </p:cNvPr>
          <p:cNvSpPr txBox="1"/>
          <p:nvPr/>
        </p:nvSpPr>
        <p:spPr>
          <a:xfrm>
            <a:off x="990600" y="8549640"/>
            <a:ext cx="8793480" cy="923330"/>
          </a:xfrm>
          <a:prstGeom prst="rect">
            <a:avLst/>
          </a:prstGeom>
          <a:noFill/>
        </p:spPr>
        <p:txBody>
          <a:bodyPr wrap="square" rtlCol="0">
            <a:spAutoFit/>
          </a:bodyPr>
          <a:lstStyle/>
          <a:p>
            <a:pPr defTabSz="1371600"/>
            <a:r>
              <a:rPr lang="en-GB" sz="2700" dirty="0">
                <a:solidFill>
                  <a:prstClr val="white"/>
                </a:solidFill>
                <a:latin typeface="Arial"/>
              </a:rPr>
              <a:t>Clare Carter, CEO </a:t>
            </a:r>
          </a:p>
          <a:p>
            <a:pPr defTabSz="1371600"/>
            <a:endParaRPr lang="en-GB" sz="2700" dirty="0">
              <a:solidFill>
                <a:prstClr val="black"/>
              </a:solidFill>
              <a:latin typeface="Arial"/>
            </a:endParaRPr>
          </a:p>
        </p:txBody>
      </p:sp>
    </p:spTree>
    <p:extLst>
      <p:ext uri="{BB962C8B-B14F-4D97-AF65-F5344CB8AC3E}">
        <p14:creationId xmlns:p14="http://schemas.microsoft.com/office/powerpoint/2010/main" val="3292129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ECF9F7-A600-7F12-E4E5-1A37AA940DD7}"/>
              </a:ext>
            </a:extLst>
          </p:cNvPr>
          <p:cNvSpPr>
            <a:spLocks noGrp="1"/>
          </p:cNvSpPr>
          <p:nvPr>
            <p:ph type="title"/>
          </p:nvPr>
        </p:nvSpPr>
        <p:spPr>
          <a:xfrm>
            <a:off x="2302830" y="1094487"/>
            <a:ext cx="15113382" cy="1482498"/>
          </a:xfrm>
        </p:spPr>
        <p:txBody>
          <a:bodyPr/>
          <a:lstStyle/>
          <a:p>
            <a:r>
              <a:rPr lang="en-GB" dirty="0"/>
              <a:t>About us</a:t>
            </a:r>
          </a:p>
        </p:txBody>
      </p:sp>
      <p:graphicFrame>
        <p:nvGraphicFramePr>
          <p:cNvPr id="9" name="Content Placeholder 8">
            <a:extLst>
              <a:ext uri="{FF2B5EF4-FFF2-40B4-BE49-F238E27FC236}">
                <a16:creationId xmlns:a16="http://schemas.microsoft.com/office/drawing/2014/main" id="{667588D6-8637-15EA-437D-9E484EEBE0F9}"/>
              </a:ext>
            </a:extLst>
          </p:cNvPr>
          <p:cNvGraphicFramePr>
            <a:graphicFrameLocks noGrp="1"/>
          </p:cNvGraphicFramePr>
          <p:nvPr>
            <p:ph sz="half" idx="2"/>
          </p:nvPr>
        </p:nvGraphicFramePr>
        <p:xfrm>
          <a:off x="9282113" y="3340895"/>
          <a:ext cx="8134350" cy="5450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2015BAD1-4336-BF32-A08F-8F0A0EEE55AD}"/>
              </a:ext>
            </a:extLst>
          </p:cNvPr>
          <p:cNvSpPr>
            <a:spLocks noGrp="1"/>
          </p:cNvSpPr>
          <p:nvPr>
            <p:ph sz="half" idx="1"/>
          </p:nvPr>
        </p:nvSpPr>
        <p:spPr>
          <a:xfrm>
            <a:off x="871538" y="3139217"/>
            <a:ext cx="8133585" cy="3985502"/>
          </a:xfrm>
        </p:spPr>
        <p:txBody>
          <a:bodyPr>
            <a:normAutofit/>
          </a:bodyPr>
          <a:lstStyle/>
          <a:p>
            <a:pPr marL="0" indent="0" algn="ctr">
              <a:buNone/>
            </a:pPr>
            <a:r>
              <a:rPr lang="en-GB" b="1" i="1" dirty="0">
                <a:latin typeface="Arial" panose="020B0604020202020204" pitchFamily="34" charset="0"/>
                <a:cs typeface="Times New Roman" panose="02020603050405020304" pitchFamily="18" charset="0"/>
              </a:rPr>
              <a:t>Funding free legal advice where it's most needed</a:t>
            </a:r>
          </a:p>
          <a:p>
            <a:pPr marL="0" indent="0">
              <a:buNone/>
            </a:pPr>
            <a:endParaRPr lang="en-US" dirty="0"/>
          </a:p>
          <a:p>
            <a:r>
              <a:rPr lang="en-US" dirty="0"/>
              <a:t>Our </a:t>
            </a:r>
            <a:r>
              <a:rPr lang="en-US" b="1" dirty="0"/>
              <a:t>vision</a:t>
            </a:r>
            <a:r>
              <a:rPr lang="en-US" dirty="0"/>
              <a:t> is a society where everyone has access to justice.</a:t>
            </a:r>
          </a:p>
          <a:p>
            <a:r>
              <a:rPr lang="en-US" dirty="0"/>
              <a:t>Our </a:t>
            </a:r>
            <a:r>
              <a:rPr lang="en-US" b="1" dirty="0"/>
              <a:t>mission</a:t>
            </a:r>
            <a:r>
              <a:rPr lang="en-US" dirty="0"/>
              <a:t> is to improve people’s lives by increasing the availability of quality legal advice and support.</a:t>
            </a:r>
            <a:endParaRPr lang="en-GB" dirty="0"/>
          </a:p>
        </p:txBody>
      </p:sp>
      <p:grpSp>
        <p:nvGrpSpPr>
          <p:cNvPr id="13" name="Group 12">
            <a:extLst>
              <a:ext uri="{FF2B5EF4-FFF2-40B4-BE49-F238E27FC236}">
                <a16:creationId xmlns:a16="http://schemas.microsoft.com/office/drawing/2014/main" id="{20BC041F-F142-015D-FED0-08C5325084A4}"/>
              </a:ext>
            </a:extLst>
          </p:cNvPr>
          <p:cNvGrpSpPr/>
          <p:nvPr/>
        </p:nvGrpSpPr>
        <p:grpSpPr>
          <a:xfrm>
            <a:off x="0" y="799496"/>
            <a:ext cx="2160000" cy="2160000"/>
            <a:chOff x="4360244" y="924025"/>
            <a:chExt cx="1440000" cy="1440000"/>
          </a:xfrm>
        </p:grpSpPr>
        <p:sp>
          <p:nvSpPr>
            <p:cNvPr id="11" name="Oval 10">
              <a:extLst>
                <a:ext uri="{FF2B5EF4-FFF2-40B4-BE49-F238E27FC236}">
                  <a16:creationId xmlns:a16="http://schemas.microsoft.com/office/drawing/2014/main" id="{575A7F0A-BC37-4A4B-963D-2A4CCD14E893}"/>
                </a:ext>
              </a:extLst>
            </p:cNvPr>
            <p:cNvSpPr/>
            <p:nvPr/>
          </p:nvSpPr>
          <p:spPr>
            <a:xfrm>
              <a:off x="4360244" y="924025"/>
              <a:ext cx="1440000" cy="144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rial"/>
              </a:endParaRPr>
            </a:p>
          </p:txBody>
        </p:sp>
        <p:pic>
          <p:nvPicPr>
            <p:cNvPr id="10" name="Picture 8" descr="See the source image">
              <a:extLst>
                <a:ext uri="{FF2B5EF4-FFF2-40B4-BE49-F238E27FC236}">
                  <a16:creationId xmlns:a16="http://schemas.microsoft.com/office/drawing/2014/main" id="{350952E2-A351-BAEF-2865-0D54EDE26E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5464" y="1298846"/>
              <a:ext cx="1249560" cy="6903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8CC27F18-16F0-AC9D-431F-07694F13386A}"/>
              </a:ext>
            </a:extLst>
          </p:cNvPr>
          <p:cNvGrpSpPr/>
          <p:nvPr/>
        </p:nvGrpSpPr>
        <p:grpSpPr>
          <a:xfrm>
            <a:off x="488705" y="7126275"/>
            <a:ext cx="8899754" cy="2733336"/>
            <a:chOff x="639845" y="4846644"/>
            <a:chExt cx="5933169" cy="1822224"/>
          </a:xfrm>
        </p:grpSpPr>
        <p:pic>
          <p:nvPicPr>
            <p:cNvPr id="1026" name="Picture 2" descr="Find a Solicitor - The Law Society">
              <a:extLst>
                <a:ext uri="{FF2B5EF4-FFF2-40B4-BE49-F238E27FC236}">
                  <a16:creationId xmlns:a16="http://schemas.microsoft.com/office/drawing/2014/main" id="{E096B9B9-1B2C-2F93-E421-2BCC00B29F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6901" y="5071966"/>
              <a:ext cx="2146113" cy="730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s update from The Bar Council - graysinn.org.uk">
              <a:extLst>
                <a:ext uri="{FF2B5EF4-FFF2-40B4-BE49-F238E27FC236}">
                  <a16:creationId xmlns:a16="http://schemas.microsoft.com/office/drawing/2014/main" id="{8702B0DD-9750-24EE-3BF5-2DF891EE443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20" r="65394"/>
            <a:stretch/>
          </p:blipFill>
          <p:spPr bwMode="auto">
            <a:xfrm>
              <a:off x="639845" y="4846644"/>
              <a:ext cx="1254034"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LEX | Connect with thousands of like-minded legal professionals">
              <a:extLst>
                <a:ext uri="{FF2B5EF4-FFF2-40B4-BE49-F238E27FC236}">
                  <a16:creationId xmlns:a16="http://schemas.microsoft.com/office/drawing/2014/main" id="{E1714256-185B-44F4-6059-4D2F37253C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5629" y="5075671"/>
              <a:ext cx="2277926" cy="7228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Courts and Tribunals Judiciary">
              <a:extLst>
                <a:ext uri="{FF2B5EF4-FFF2-40B4-BE49-F238E27FC236}">
                  <a16:creationId xmlns:a16="http://schemas.microsoft.com/office/drawing/2014/main" id="{41F3E46C-EC98-D191-EF14-E35FD435E26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5934" y="5989164"/>
              <a:ext cx="3884023" cy="6797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47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7B8E-7F13-D150-3854-97C2BD0C3BE4}"/>
              </a:ext>
            </a:extLst>
          </p:cNvPr>
          <p:cNvSpPr>
            <a:spLocks noGrp="1"/>
          </p:cNvSpPr>
          <p:nvPr>
            <p:ph type="title"/>
          </p:nvPr>
        </p:nvSpPr>
        <p:spPr>
          <a:xfrm>
            <a:off x="2302830" y="1053234"/>
            <a:ext cx="15113382" cy="1520700"/>
          </a:xfrm>
        </p:spPr>
        <p:txBody>
          <a:bodyPr anchor="b">
            <a:normAutofit/>
          </a:bodyPr>
          <a:lstStyle/>
          <a:p>
            <a:r>
              <a:rPr lang="en-US" sz="3600" dirty="0"/>
              <a:t>Increasing resources for free legal advice across the UK</a:t>
            </a:r>
            <a:endParaRPr lang="en-GB" sz="3600" dirty="0"/>
          </a:p>
        </p:txBody>
      </p:sp>
      <p:graphicFrame>
        <p:nvGraphicFramePr>
          <p:cNvPr id="12" name="Content Placeholder 2">
            <a:extLst>
              <a:ext uri="{FF2B5EF4-FFF2-40B4-BE49-F238E27FC236}">
                <a16:creationId xmlns:a16="http://schemas.microsoft.com/office/drawing/2014/main" id="{4FCA7543-BA42-F520-7CC4-601DDFD5A05D}"/>
              </a:ext>
            </a:extLst>
          </p:cNvPr>
          <p:cNvGraphicFramePr>
            <a:graphicFrameLocks noGrp="1"/>
          </p:cNvGraphicFramePr>
          <p:nvPr>
            <p:ph idx="1"/>
          </p:nvPr>
        </p:nvGraphicFramePr>
        <p:xfrm>
          <a:off x="871789" y="3270745"/>
          <a:ext cx="16544423" cy="551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a:extLst>
              <a:ext uri="{FF2B5EF4-FFF2-40B4-BE49-F238E27FC236}">
                <a16:creationId xmlns:a16="http://schemas.microsoft.com/office/drawing/2014/main" id="{E0EA0984-92F0-F641-C317-01C6D273F3E1}"/>
              </a:ext>
            </a:extLst>
          </p:cNvPr>
          <p:cNvGrpSpPr/>
          <p:nvPr/>
        </p:nvGrpSpPr>
        <p:grpSpPr>
          <a:xfrm>
            <a:off x="0" y="799496"/>
            <a:ext cx="2160000" cy="2160000"/>
            <a:chOff x="4360244" y="924025"/>
            <a:chExt cx="1440000" cy="1440000"/>
          </a:xfrm>
        </p:grpSpPr>
        <p:sp>
          <p:nvSpPr>
            <p:cNvPr id="16" name="Oval 15">
              <a:extLst>
                <a:ext uri="{FF2B5EF4-FFF2-40B4-BE49-F238E27FC236}">
                  <a16:creationId xmlns:a16="http://schemas.microsoft.com/office/drawing/2014/main" id="{EC1B7A4D-3BC5-7F89-8A0A-E046221E90F5}"/>
                </a:ext>
              </a:extLst>
            </p:cNvPr>
            <p:cNvSpPr/>
            <p:nvPr/>
          </p:nvSpPr>
          <p:spPr>
            <a:xfrm>
              <a:off x="4360244" y="924025"/>
              <a:ext cx="1440000" cy="144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rial"/>
              </a:endParaRPr>
            </a:p>
          </p:txBody>
        </p:sp>
        <p:pic>
          <p:nvPicPr>
            <p:cNvPr id="17" name="Picture 8" descr="See the source image">
              <a:extLst>
                <a:ext uri="{FF2B5EF4-FFF2-40B4-BE49-F238E27FC236}">
                  <a16:creationId xmlns:a16="http://schemas.microsoft.com/office/drawing/2014/main" id="{64CFCE03-DB3E-D413-24D9-67B098D751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5464" y="1298846"/>
              <a:ext cx="1249560" cy="690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774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795F-3645-AFBC-7F5E-033C0BE32742}"/>
              </a:ext>
            </a:extLst>
          </p:cNvPr>
          <p:cNvSpPr>
            <a:spLocks noGrp="1"/>
          </p:cNvSpPr>
          <p:nvPr>
            <p:ph type="title"/>
          </p:nvPr>
        </p:nvSpPr>
        <p:spPr>
          <a:xfrm>
            <a:off x="2302829" y="1094487"/>
            <a:ext cx="15113384" cy="1482498"/>
          </a:xfrm>
        </p:spPr>
        <p:txBody>
          <a:bodyPr/>
          <a:lstStyle/>
          <a:p>
            <a:r>
              <a:rPr lang="en-GB" dirty="0"/>
              <a:t>Impacts and barriers </a:t>
            </a:r>
          </a:p>
        </p:txBody>
      </p:sp>
      <p:sp>
        <p:nvSpPr>
          <p:cNvPr id="12" name="Text Placeholder 11">
            <a:extLst>
              <a:ext uri="{FF2B5EF4-FFF2-40B4-BE49-F238E27FC236}">
                <a16:creationId xmlns:a16="http://schemas.microsoft.com/office/drawing/2014/main" id="{CC7258E7-D3AE-6B30-4A92-E3FB05879C64}"/>
              </a:ext>
            </a:extLst>
          </p:cNvPr>
          <p:cNvSpPr>
            <a:spLocks noGrp="1"/>
          </p:cNvSpPr>
          <p:nvPr>
            <p:ph type="body" idx="1"/>
          </p:nvPr>
        </p:nvSpPr>
        <p:spPr/>
        <p:txBody>
          <a:bodyPr/>
          <a:lstStyle/>
          <a:p>
            <a:r>
              <a:rPr lang="en-GB" b="1" dirty="0"/>
              <a:t>How advice helps</a:t>
            </a:r>
          </a:p>
        </p:txBody>
      </p:sp>
      <p:graphicFrame>
        <p:nvGraphicFramePr>
          <p:cNvPr id="11" name="Content Placeholder 10">
            <a:extLst>
              <a:ext uri="{FF2B5EF4-FFF2-40B4-BE49-F238E27FC236}">
                <a16:creationId xmlns:a16="http://schemas.microsoft.com/office/drawing/2014/main" id="{0829DAF4-78F0-4E2D-8285-280437A3CD37}"/>
              </a:ext>
            </a:extLst>
          </p:cNvPr>
          <p:cNvGraphicFramePr>
            <a:graphicFrameLocks noGrp="1"/>
          </p:cNvGraphicFramePr>
          <p:nvPr>
            <p:ph sz="half" idx="2"/>
          </p:nvPr>
        </p:nvGraphicFramePr>
        <p:xfrm>
          <a:off x="871538" y="4388645"/>
          <a:ext cx="8089107" cy="4402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12">
            <a:extLst>
              <a:ext uri="{FF2B5EF4-FFF2-40B4-BE49-F238E27FC236}">
                <a16:creationId xmlns:a16="http://schemas.microsoft.com/office/drawing/2014/main" id="{E2DD3634-AD8D-013E-CD27-5E659A3C29E6}"/>
              </a:ext>
            </a:extLst>
          </p:cNvPr>
          <p:cNvSpPr>
            <a:spLocks noGrp="1"/>
          </p:cNvSpPr>
          <p:nvPr>
            <p:ph type="body" sz="quarter" idx="3"/>
          </p:nvPr>
        </p:nvSpPr>
        <p:spPr/>
        <p:txBody>
          <a:bodyPr/>
          <a:lstStyle/>
          <a:p>
            <a:r>
              <a:rPr lang="en-GB" b="1" dirty="0"/>
              <a:t>Issues at play</a:t>
            </a:r>
          </a:p>
        </p:txBody>
      </p:sp>
      <p:pic>
        <p:nvPicPr>
          <p:cNvPr id="10" name="Content Placeholder 9" descr="Chart, bar chart&#10;&#10;Description automatically generated">
            <a:extLst>
              <a:ext uri="{FF2B5EF4-FFF2-40B4-BE49-F238E27FC236}">
                <a16:creationId xmlns:a16="http://schemas.microsoft.com/office/drawing/2014/main" id="{0CA55E2A-5C9B-E4EC-D0C5-1E7F7A9B9EB8}"/>
              </a:ext>
            </a:extLst>
          </p:cNvPr>
          <p:cNvPicPr>
            <a:picLocks noGrp="1" noChangeAspect="1"/>
          </p:cNvPicPr>
          <p:nvPr>
            <p:ph sz="quarter" idx="4"/>
          </p:nvPr>
        </p:nvPicPr>
        <p:blipFill>
          <a:blip r:embed="rId7"/>
          <a:stretch>
            <a:fillRect/>
          </a:stretch>
        </p:blipFill>
        <p:spPr>
          <a:xfrm>
            <a:off x="9327358" y="4549492"/>
            <a:ext cx="8089106" cy="4081238"/>
          </a:xfrm>
          <a:prstGeom prst="rect">
            <a:avLst/>
          </a:prstGeom>
          <a:ln w="9525">
            <a:solidFill>
              <a:schemeClr val="tx1"/>
            </a:solidFill>
          </a:ln>
        </p:spPr>
      </p:pic>
      <p:grpSp>
        <p:nvGrpSpPr>
          <p:cNvPr id="4" name="Group 3">
            <a:extLst>
              <a:ext uri="{FF2B5EF4-FFF2-40B4-BE49-F238E27FC236}">
                <a16:creationId xmlns:a16="http://schemas.microsoft.com/office/drawing/2014/main" id="{96EE13BA-95CE-3652-89EA-3CAFADA8C9D8}"/>
              </a:ext>
            </a:extLst>
          </p:cNvPr>
          <p:cNvGrpSpPr/>
          <p:nvPr/>
        </p:nvGrpSpPr>
        <p:grpSpPr>
          <a:xfrm>
            <a:off x="0" y="799496"/>
            <a:ext cx="2160000" cy="2160000"/>
            <a:chOff x="4360244" y="924025"/>
            <a:chExt cx="1440000" cy="1440000"/>
          </a:xfrm>
        </p:grpSpPr>
        <p:sp>
          <p:nvSpPr>
            <p:cNvPr id="5" name="Oval 4">
              <a:extLst>
                <a:ext uri="{FF2B5EF4-FFF2-40B4-BE49-F238E27FC236}">
                  <a16:creationId xmlns:a16="http://schemas.microsoft.com/office/drawing/2014/main" id="{4B58F44B-FD2F-D791-CA25-43016D61C267}"/>
                </a:ext>
              </a:extLst>
            </p:cNvPr>
            <p:cNvSpPr/>
            <p:nvPr/>
          </p:nvSpPr>
          <p:spPr>
            <a:xfrm>
              <a:off x="4360244" y="924025"/>
              <a:ext cx="1440000" cy="144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rial"/>
              </a:endParaRPr>
            </a:p>
          </p:txBody>
        </p:sp>
        <p:pic>
          <p:nvPicPr>
            <p:cNvPr id="6" name="Picture 8" descr="See the source image">
              <a:extLst>
                <a:ext uri="{FF2B5EF4-FFF2-40B4-BE49-F238E27FC236}">
                  <a16:creationId xmlns:a16="http://schemas.microsoft.com/office/drawing/2014/main" id="{275E8572-9982-CB97-CC98-B21CF188CD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5464" y="1298846"/>
              <a:ext cx="1249560" cy="690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33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795F-3645-AFBC-7F5E-033C0BE32742}"/>
              </a:ext>
            </a:extLst>
          </p:cNvPr>
          <p:cNvSpPr>
            <a:spLocks noGrp="1"/>
          </p:cNvSpPr>
          <p:nvPr>
            <p:ph type="title"/>
          </p:nvPr>
        </p:nvSpPr>
        <p:spPr>
          <a:xfrm>
            <a:off x="2302830" y="1053234"/>
            <a:ext cx="15113382" cy="1520700"/>
          </a:xfrm>
        </p:spPr>
        <p:txBody>
          <a:bodyPr/>
          <a:lstStyle/>
          <a:p>
            <a:r>
              <a:rPr lang="en-GB" dirty="0"/>
              <a:t>The Difference you make</a:t>
            </a:r>
          </a:p>
        </p:txBody>
      </p:sp>
      <p:grpSp>
        <p:nvGrpSpPr>
          <p:cNvPr id="4" name="Group 3">
            <a:extLst>
              <a:ext uri="{FF2B5EF4-FFF2-40B4-BE49-F238E27FC236}">
                <a16:creationId xmlns:a16="http://schemas.microsoft.com/office/drawing/2014/main" id="{96EE13BA-95CE-3652-89EA-3CAFADA8C9D8}"/>
              </a:ext>
            </a:extLst>
          </p:cNvPr>
          <p:cNvGrpSpPr/>
          <p:nvPr/>
        </p:nvGrpSpPr>
        <p:grpSpPr>
          <a:xfrm>
            <a:off x="0" y="799496"/>
            <a:ext cx="2160000" cy="2160000"/>
            <a:chOff x="4360244" y="924025"/>
            <a:chExt cx="1440000" cy="1440000"/>
          </a:xfrm>
        </p:grpSpPr>
        <p:sp>
          <p:nvSpPr>
            <p:cNvPr id="5" name="Oval 4">
              <a:extLst>
                <a:ext uri="{FF2B5EF4-FFF2-40B4-BE49-F238E27FC236}">
                  <a16:creationId xmlns:a16="http://schemas.microsoft.com/office/drawing/2014/main" id="{4B58F44B-FD2F-D791-CA25-43016D61C267}"/>
                </a:ext>
              </a:extLst>
            </p:cNvPr>
            <p:cNvSpPr/>
            <p:nvPr/>
          </p:nvSpPr>
          <p:spPr>
            <a:xfrm>
              <a:off x="4360244" y="924025"/>
              <a:ext cx="1440000" cy="144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rial"/>
              </a:endParaRPr>
            </a:p>
          </p:txBody>
        </p:sp>
        <p:pic>
          <p:nvPicPr>
            <p:cNvPr id="6" name="Picture 8" descr="See the source image">
              <a:extLst>
                <a:ext uri="{FF2B5EF4-FFF2-40B4-BE49-F238E27FC236}">
                  <a16:creationId xmlns:a16="http://schemas.microsoft.com/office/drawing/2014/main" id="{275E8572-9982-CB97-CC98-B21CF188CD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5464" y="1298846"/>
              <a:ext cx="1249560" cy="6903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North East Law Centre - Information Now">
            <a:extLst>
              <a:ext uri="{FF2B5EF4-FFF2-40B4-BE49-F238E27FC236}">
                <a16:creationId xmlns:a16="http://schemas.microsoft.com/office/drawing/2014/main" id="{168754E0-C347-51D8-7BC6-FDC6CDCCB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1" y="3487900"/>
            <a:ext cx="5165387" cy="17877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tizens Advice Rhondda Cynon Taff - Cyngor ar Bopeth Rhondda Cynon Taff">
            <a:extLst>
              <a:ext uri="{FF2B5EF4-FFF2-40B4-BE49-F238E27FC236}">
                <a16:creationId xmlns:a16="http://schemas.microsoft.com/office/drawing/2014/main" id="{5023EEC5-E658-F5A5-5B46-7D1BC066017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31" t="15873" r="8412" b="14553"/>
          <a:stretch/>
        </p:blipFill>
        <p:spPr bwMode="auto">
          <a:xfrm>
            <a:off x="12221569" y="3465930"/>
            <a:ext cx="5503292" cy="23161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obs with WORKING FAMILIES | CharityJob">
            <a:extLst>
              <a:ext uri="{FF2B5EF4-FFF2-40B4-BE49-F238E27FC236}">
                <a16:creationId xmlns:a16="http://schemas.microsoft.com/office/drawing/2014/main" id="{A14168B2-0C4A-9DD0-B60E-7895F941B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079" y="3615530"/>
            <a:ext cx="4273649" cy="2016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5740B1-B16C-F062-9808-846FF61B80D4}"/>
              </a:ext>
            </a:extLst>
          </p:cNvPr>
          <p:cNvSpPr txBox="1"/>
          <p:nvPr/>
        </p:nvSpPr>
        <p:spPr>
          <a:xfrm>
            <a:off x="1076607" y="5796458"/>
            <a:ext cx="5161686" cy="3416320"/>
          </a:xfrm>
          <a:prstGeom prst="rect">
            <a:avLst/>
          </a:prstGeom>
          <a:noFill/>
        </p:spPr>
        <p:txBody>
          <a:bodyPr wrap="square" rtlCol="0">
            <a:spAutoFit/>
          </a:bodyPr>
          <a:lstStyle/>
          <a:p>
            <a:pPr defTabSz="1371600"/>
            <a:r>
              <a:rPr lang="en-GB" sz="2700" i="1" dirty="0">
                <a:solidFill>
                  <a:prstClr val="black"/>
                </a:solidFill>
                <a:latin typeface="Arial"/>
                <a:ea typeface="Calibri" panose="020F0502020204030204" pitchFamily="34" charset="0"/>
                <a:cs typeface="Calibri" panose="020F0502020204030204" pitchFamily="34" charset="0"/>
              </a:rPr>
              <a:t>“Your service is vital for people like me. The service is a lifeline for the community. I think this service is here for me. Maybe it was created to save me. Without it, I do not know how I would have managed.”</a:t>
            </a:r>
          </a:p>
          <a:p>
            <a:pPr algn="r" defTabSz="1371600"/>
            <a:r>
              <a:rPr lang="en-GB" sz="2700" dirty="0">
                <a:solidFill>
                  <a:prstClr val="black"/>
                </a:solidFill>
                <a:latin typeface="Arial"/>
                <a:ea typeface="Calibri" panose="020F0502020204030204" pitchFamily="34" charset="0"/>
                <a:cs typeface="Calibri" panose="020F0502020204030204" pitchFamily="34" charset="0"/>
              </a:rPr>
              <a:t>– Edith</a:t>
            </a:r>
            <a:endParaRPr lang="en-GB" sz="2700" dirty="0">
              <a:solidFill>
                <a:prstClr val="black"/>
              </a:solidFill>
              <a:latin typeface="Arial"/>
              <a:ea typeface="Calibri" panose="020F0502020204030204" pitchFamily="34" charset="0"/>
            </a:endParaRPr>
          </a:p>
        </p:txBody>
      </p:sp>
      <p:sp>
        <p:nvSpPr>
          <p:cNvPr id="8" name="TextBox 7">
            <a:extLst>
              <a:ext uri="{FF2B5EF4-FFF2-40B4-BE49-F238E27FC236}">
                <a16:creationId xmlns:a16="http://schemas.microsoft.com/office/drawing/2014/main" id="{0AD6EA38-BCDE-288B-62C5-830CE63EFA80}"/>
              </a:ext>
            </a:extLst>
          </p:cNvPr>
          <p:cNvSpPr txBox="1"/>
          <p:nvPr/>
        </p:nvSpPr>
        <p:spPr>
          <a:xfrm>
            <a:off x="12221569" y="5714448"/>
            <a:ext cx="5503292" cy="3831818"/>
          </a:xfrm>
          <a:prstGeom prst="rect">
            <a:avLst/>
          </a:prstGeom>
          <a:noFill/>
        </p:spPr>
        <p:txBody>
          <a:bodyPr wrap="square" rtlCol="0">
            <a:spAutoFit/>
          </a:bodyPr>
          <a:lstStyle/>
          <a:p>
            <a:pPr defTabSz="1371600"/>
            <a:r>
              <a:rPr lang="en-GB" sz="2700" i="1" dirty="0">
                <a:solidFill>
                  <a:prstClr val="black"/>
                </a:solidFill>
                <a:latin typeface="Arial"/>
                <a:ea typeface="Calibri" panose="020F0502020204030204" pitchFamily="34" charset="0"/>
                <a:cs typeface="Calibri" panose="020F0502020204030204" pitchFamily="34" charset="0"/>
              </a:rPr>
              <a:t>“I was so much more confident going into court representing myself this time around, I actually spoke and stated all my concerns…I can't thank you enough for all your help and advice in that short period of time! You were simply amazing.”</a:t>
            </a:r>
          </a:p>
          <a:p>
            <a:pPr algn="r" defTabSz="1371600"/>
            <a:r>
              <a:rPr lang="en-GB" sz="2700" dirty="0">
                <a:solidFill>
                  <a:prstClr val="black"/>
                </a:solidFill>
                <a:latin typeface="Arial"/>
                <a:ea typeface="Calibri" panose="020F0502020204030204" pitchFamily="34" charset="0"/>
                <a:cs typeface="Calibri" panose="020F0502020204030204" pitchFamily="34" charset="0"/>
              </a:rPr>
              <a:t>– Gary</a:t>
            </a:r>
            <a:endParaRPr lang="en-GB" sz="2700" dirty="0">
              <a:solidFill>
                <a:prstClr val="black"/>
              </a:solidFill>
              <a:latin typeface="Arial"/>
              <a:ea typeface="Calibri" panose="020F0502020204030204" pitchFamily="34" charset="0"/>
            </a:endParaRPr>
          </a:p>
        </p:txBody>
      </p:sp>
      <p:sp>
        <p:nvSpPr>
          <p:cNvPr id="9" name="TextBox 8">
            <a:extLst>
              <a:ext uri="{FF2B5EF4-FFF2-40B4-BE49-F238E27FC236}">
                <a16:creationId xmlns:a16="http://schemas.microsoft.com/office/drawing/2014/main" id="{CB0D6227-D847-A609-78C7-7F69DC5CC8FE}"/>
              </a:ext>
            </a:extLst>
          </p:cNvPr>
          <p:cNvSpPr txBox="1"/>
          <p:nvPr/>
        </p:nvSpPr>
        <p:spPr>
          <a:xfrm>
            <a:off x="6789078" y="6315932"/>
            <a:ext cx="4876053" cy="2169825"/>
          </a:xfrm>
          <a:prstGeom prst="rect">
            <a:avLst/>
          </a:prstGeom>
          <a:noFill/>
        </p:spPr>
        <p:txBody>
          <a:bodyPr wrap="square" rtlCol="0">
            <a:spAutoFit/>
          </a:bodyPr>
          <a:lstStyle/>
          <a:p>
            <a:pPr defTabSz="1371600"/>
            <a:r>
              <a:rPr lang="en-GB" sz="2700" i="1" dirty="0">
                <a:solidFill>
                  <a:prstClr val="black"/>
                </a:solidFill>
                <a:latin typeface="Arial"/>
                <a:ea typeface="Calibri" panose="020F0502020204030204" pitchFamily="34" charset="0"/>
                <a:cs typeface="Calibri" panose="020F0502020204030204" pitchFamily="34" charset="0"/>
              </a:rPr>
              <a:t>“Thank you so much for holding me up during this process…I deeply appreciate your help.”</a:t>
            </a:r>
            <a:r>
              <a:rPr lang="en-GB" sz="2700" dirty="0">
                <a:solidFill>
                  <a:prstClr val="black"/>
                </a:solidFill>
                <a:latin typeface="Arial"/>
                <a:ea typeface="Calibri" panose="020F0502020204030204" pitchFamily="34" charset="0"/>
                <a:cs typeface="Calibri" panose="020F0502020204030204" pitchFamily="34" charset="0"/>
              </a:rPr>
              <a:t> </a:t>
            </a:r>
          </a:p>
          <a:p>
            <a:pPr algn="r" defTabSz="1371600"/>
            <a:r>
              <a:rPr lang="en-GB" sz="2700" dirty="0">
                <a:solidFill>
                  <a:prstClr val="black"/>
                </a:solidFill>
                <a:latin typeface="Arial"/>
                <a:ea typeface="Calibri" panose="020F0502020204030204" pitchFamily="34" charset="0"/>
                <a:cs typeface="Calibri" panose="020F0502020204030204" pitchFamily="34" charset="0"/>
              </a:rPr>
              <a:t>– Aurelia</a:t>
            </a:r>
            <a:endParaRPr lang="en-GB" sz="2700" dirty="0">
              <a:solidFill>
                <a:prstClr val="black"/>
              </a:solidFill>
              <a:latin typeface="Arial"/>
              <a:ea typeface="Calibri" panose="020F0502020204030204" pitchFamily="34" charset="0"/>
            </a:endParaRPr>
          </a:p>
        </p:txBody>
      </p:sp>
    </p:spTree>
    <p:extLst>
      <p:ext uri="{BB962C8B-B14F-4D97-AF65-F5344CB8AC3E}">
        <p14:creationId xmlns:p14="http://schemas.microsoft.com/office/powerpoint/2010/main" val="152615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8C39-89DB-FC0C-B5E7-DB9976CB09E6}"/>
              </a:ext>
            </a:extLst>
          </p:cNvPr>
          <p:cNvSpPr>
            <a:spLocks noGrp="1"/>
          </p:cNvSpPr>
          <p:nvPr>
            <p:ph type="title"/>
          </p:nvPr>
        </p:nvSpPr>
        <p:spPr>
          <a:xfrm>
            <a:off x="2302829" y="1094487"/>
            <a:ext cx="15113384" cy="1482498"/>
          </a:xfrm>
        </p:spPr>
        <p:txBody>
          <a:bodyPr anchor="b">
            <a:normAutofit/>
          </a:bodyPr>
          <a:lstStyle/>
          <a:p>
            <a:r>
              <a:rPr lang="en-GB" dirty="0"/>
              <a:t>Complexities and ecosystems </a:t>
            </a:r>
          </a:p>
        </p:txBody>
      </p:sp>
      <p:grpSp>
        <p:nvGrpSpPr>
          <p:cNvPr id="16" name="Group 15">
            <a:extLst>
              <a:ext uri="{FF2B5EF4-FFF2-40B4-BE49-F238E27FC236}">
                <a16:creationId xmlns:a16="http://schemas.microsoft.com/office/drawing/2014/main" id="{8ED2A75B-5D9F-6D64-5967-076441F863B8}"/>
              </a:ext>
            </a:extLst>
          </p:cNvPr>
          <p:cNvGrpSpPr/>
          <p:nvPr/>
        </p:nvGrpSpPr>
        <p:grpSpPr>
          <a:xfrm>
            <a:off x="0" y="799496"/>
            <a:ext cx="2160000" cy="2160000"/>
            <a:chOff x="4360244" y="924025"/>
            <a:chExt cx="1440000" cy="1440000"/>
          </a:xfrm>
        </p:grpSpPr>
        <p:sp>
          <p:nvSpPr>
            <p:cNvPr id="17" name="Oval 16">
              <a:extLst>
                <a:ext uri="{FF2B5EF4-FFF2-40B4-BE49-F238E27FC236}">
                  <a16:creationId xmlns:a16="http://schemas.microsoft.com/office/drawing/2014/main" id="{8FDB31BF-07E7-C663-4ED0-7A7401D38271}"/>
                </a:ext>
              </a:extLst>
            </p:cNvPr>
            <p:cNvSpPr/>
            <p:nvPr/>
          </p:nvSpPr>
          <p:spPr>
            <a:xfrm>
              <a:off x="4360244" y="924025"/>
              <a:ext cx="1440000" cy="144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rial"/>
              </a:endParaRPr>
            </a:p>
          </p:txBody>
        </p:sp>
        <p:pic>
          <p:nvPicPr>
            <p:cNvPr id="18" name="Picture 8" descr="See the source image">
              <a:extLst>
                <a:ext uri="{FF2B5EF4-FFF2-40B4-BE49-F238E27FC236}">
                  <a16:creationId xmlns:a16="http://schemas.microsoft.com/office/drawing/2014/main" id="{66B3394F-830F-62E9-7958-17515D6C12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5464" y="1298846"/>
              <a:ext cx="1249560" cy="6903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ontent Placeholder 5">
            <a:extLst>
              <a:ext uri="{FF2B5EF4-FFF2-40B4-BE49-F238E27FC236}">
                <a16:creationId xmlns:a16="http://schemas.microsoft.com/office/drawing/2014/main" id="{B0E8A3E1-87F3-60DB-E01F-50135FDD2DB3}"/>
              </a:ext>
            </a:extLst>
          </p:cNvPr>
          <p:cNvSpPr>
            <a:spLocks noGrp="1"/>
          </p:cNvSpPr>
          <p:nvPr>
            <p:ph sz="half" idx="1"/>
          </p:nvPr>
        </p:nvSpPr>
        <p:spPr>
          <a:xfrm>
            <a:off x="871789" y="3162283"/>
            <a:ext cx="16544423" cy="5762990"/>
          </a:xfrm>
        </p:spPr>
        <p:txBody>
          <a:bodyPr>
            <a:normAutofit/>
          </a:bodyPr>
          <a:lstStyle/>
          <a:p>
            <a:endParaRPr lang="en-GB" dirty="0"/>
          </a:p>
          <a:p>
            <a:r>
              <a:rPr lang="en-GB" dirty="0"/>
              <a:t>Short term project funding</a:t>
            </a:r>
          </a:p>
          <a:p>
            <a:r>
              <a:rPr lang="en-GB" dirty="0"/>
              <a:t>Chronic underfunding and lack of funder collaboration</a:t>
            </a:r>
          </a:p>
          <a:p>
            <a:r>
              <a:rPr lang="en-GB" dirty="0"/>
              <a:t>Shift to digital by default</a:t>
            </a:r>
          </a:p>
          <a:p>
            <a:r>
              <a:rPr lang="en-GB" dirty="0"/>
              <a:t>Range of providers</a:t>
            </a:r>
          </a:p>
          <a:p>
            <a:r>
              <a:rPr lang="en-GB" dirty="0"/>
              <a:t>Recognising advice need</a:t>
            </a:r>
          </a:p>
          <a:p>
            <a:r>
              <a:rPr lang="en-GB" dirty="0"/>
              <a:t>Needs of particular communities </a:t>
            </a:r>
          </a:p>
          <a:p>
            <a:endParaRPr lang="en-GB" dirty="0"/>
          </a:p>
        </p:txBody>
      </p:sp>
      <p:sp>
        <p:nvSpPr>
          <p:cNvPr id="12" name="Content Placeholder 5">
            <a:extLst>
              <a:ext uri="{FF2B5EF4-FFF2-40B4-BE49-F238E27FC236}">
                <a16:creationId xmlns:a16="http://schemas.microsoft.com/office/drawing/2014/main" id="{F992BEBE-4F93-CA6B-A936-88A6CD215B4B}"/>
              </a:ext>
            </a:extLst>
          </p:cNvPr>
          <p:cNvSpPr txBox="1">
            <a:spLocks/>
          </p:cNvSpPr>
          <p:nvPr/>
        </p:nvSpPr>
        <p:spPr>
          <a:xfrm>
            <a:off x="9281866" y="5143500"/>
            <a:ext cx="7762055" cy="4706493"/>
          </a:xfrm>
          <a:prstGeom prst="rect">
            <a:avLst/>
          </a:prstGeom>
        </p:spPr>
        <p:txBody>
          <a:bodyPr vert="horz" lIns="137160" tIns="68580" rIns="137160" bIns="6858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9000" indent="-459000" defTabSz="685800">
              <a:spcAft>
                <a:spcPts val="900"/>
              </a:spcAft>
              <a:buClr>
                <a:srgbClr val="F9961E"/>
              </a:buClr>
            </a:pPr>
            <a:endParaRPr lang="en-US" sz="2700" dirty="0">
              <a:solidFill>
                <a:srgbClr val="30454F"/>
              </a:solidFill>
              <a:latin typeface="Arial"/>
            </a:endParaRPr>
          </a:p>
        </p:txBody>
      </p:sp>
    </p:spTree>
    <p:extLst>
      <p:ext uri="{BB962C8B-B14F-4D97-AF65-F5344CB8AC3E}">
        <p14:creationId xmlns:p14="http://schemas.microsoft.com/office/powerpoint/2010/main" val="180926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205D-49D2-FDE1-CE8E-8E5BF75B1644}"/>
              </a:ext>
            </a:extLst>
          </p:cNvPr>
          <p:cNvSpPr>
            <a:spLocks noGrp="1"/>
          </p:cNvSpPr>
          <p:nvPr>
            <p:ph type="title"/>
          </p:nvPr>
        </p:nvSpPr>
        <p:spPr>
          <a:xfrm>
            <a:off x="871788" y="1053234"/>
            <a:ext cx="16544424" cy="1520700"/>
          </a:xfrm>
        </p:spPr>
        <p:txBody>
          <a:bodyPr anchor="b">
            <a:normAutofit/>
          </a:bodyPr>
          <a:lstStyle/>
          <a:p>
            <a:r>
              <a:rPr lang="en-GB" dirty="0"/>
              <a:t>The case for free legal advice </a:t>
            </a:r>
          </a:p>
        </p:txBody>
      </p:sp>
      <p:graphicFrame>
        <p:nvGraphicFramePr>
          <p:cNvPr id="5" name="Content Placeholder 2">
            <a:extLst>
              <a:ext uri="{FF2B5EF4-FFF2-40B4-BE49-F238E27FC236}">
                <a16:creationId xmlns:a16="http://schemas.microsoft.com/office/drawing/2014/main" id="{C51044EA-F992-BB65-7719-A8E50F8095E1}"/>
              </a:ext>
            </a:extLst>
          </p:cNvPr>
          <p:cNvGraphicFramePr>
            <a:graphicFrameLocks noGrp="1"/>
          </p:cNvGraphicFramePr>
          <p:nvPr>
            <p:ph idx="1"/>
          </p:nvPr>
        </p:nvGraphicFramePr>
        <p:xfrm>
          <a:off x="871789" y="3270745"/>
          <a:ext cx="16544423" cy="551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77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0BCD5A9-DDC5-4B0F-949C-3DAFFDD4C7B0}"/>
              </a:ext>
            </a:extLst>
          </p:cNvPr>
          <p:cNvSpPr>
            <a:spLocks noGrp="1"/>
          </p:cNvSpPr>
          <p:nvPr>
            <p:ph type="title"/>
          </p:nvPr>
        </p:nvSpPr>
        <p:spPr>
          <a:xfrm>
            <a:off x="871788" y="1053234"/>
            <a:ext cx="16544424" cy="1520700"/>
          </a:xfrm>
        </p:spPr>
        <p:txBody>
          <a:bodyPr/>
          <a:lstStyle/>
          <a:p>
            <a:r>
              <a:rPr lang="en-US" dirty="0"/>
              <a:t>Economic impact</a:t>
            </a:r>
          </a:p>
        </p:txBody>
      </p:sp>
      <p:graphicFrame>
        <p:nvGraphicFramePr>
          <p:cNvPr id="14" name="Content Placeholder 2">
            <a:extLst>
              <a:ext uri="{FF2B5EF4-FFF2-40B4-BE49-F238E27FC236}">
                <a16:creationId xmlns:a16="http://schemas.microsoft.com/office/drawing/2014/main" id="{27268134-53C2-277B-B266-DD347C6AF3C2}"/>
              </a:ext>
            </a:extLst>
          </p:cNvPr>
          <p:cNvGraphicFramePr>
            <a:graphicFrameLocks noGrp="1"/>
          </p:cNvGraphicFramePr>
          <p:nvPr>
            <p:ph idx="1"/>
          </p:nvPr>
        </p:nvGraphicFramePr>
        <p:xfrm>
          <a:off x="871789" y="3270745"/>
          <a:ext cx="16544423" cy="551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84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F736-ECEF-F712-549B-2B0A50AEFD77}"/>
              </a:ext>
            </a:extLst>
          </p:cNvPr>
          <p:cNvSpPr>
            <a:spLocks noGrp="1"/>
          </p:cNvSpPr>
          <p:nvPr>
            <p:ph type="title"/>
          </p:nvPr>
        </p:nvSpPr>
        <p:spPr>
          <a:xfrm>
            <a:off x="871788" y="1053234"/>
            <a:ext cx="16544424" cy="1520700"/>
          </a:xfrm>
        </p:spPr>
        <p:txBody>
          <a:bodyPr anchor="b">
            <a:normAutofit/>
          </a:bodyPr>
          <a:lstStyle/>
          <a:p>
            <a:r>
              <a:rPr lang="en-GB" dirty="0"/>
              <a:t>Justice for all? </a:t>
            </a:r>
          </a:p>
        </p:txBody>
      </p:sp>
      <p:graphicFrame>
        <p:nvGraphicFramePr>
          <p:cNvPr id="5" name="Content Placeholder 2">
            <a:extLst>
              <a:ext uri="{FF2B5EF4-FFF2-40B4-BE49-F238E27FC236}">
                <a16:creationId xmlns:a16="http://schemas.microsoft.com/office/drawing/2014/main" id="{7A68593C-66C3-225B-B102-0A006CACFA3F}"/>
              </a:ext>
            </a:extLst>
          </p:cNvPr>
          <p:cNvGraphicFramePr>
            <a:graphicFrameLocks noGrp="1"/>
          </p:cNvGraphicFramePr>
          <p:nvPr>
            <p:ph idx="1"/>
          </p:nvPr>
        </p:nvGraphicFramePr>
        <p:xfrm>
          <a:off x="871789" y="3270745"/>
          <a:ext cx="16544423" cy="551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9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2286000" y="1"/>
            <a:ext cx="137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6636573" cy="6515012"/>
          </a:xfrm>
          <a:prstGeom prst="rect">
            <a:avLst/>
          </a:prstGeom>
        </p:spPr>
      </p:pic>
      <p:sp>
        <p:nvSpPr>
          <p:cNvPr id="6" name="Rounded Rectangle 5"/>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7" name="TextBox 6"/>
          <p:cNvSpPr txBox="1"/>
          <p:nvPr/>
        </p:nvSpPr>
        <p:spPr>
          <a:xfrm>
            <a:off x="12948557" y="1210107"/>
            <a:ext cx="6106886" cy="1015663"/>
          </a:xfrm>
          <a:prstGeom prst="rect">
            <a:avLst/>
          </a:prstGeom>
          <a:noFill/>
        </p:spPr>
        <p:txBody>
          <a:bodyPr wrap="square" rtlCol="0">
            <a:spAutoFit/>
          </a:bodyPr>
          <a:lstStyle/>
          <a:p>
            <a:r>
              <a:rPr lang="en-GB" sz="6000" b="1" dirty="0">
                <a:solidFill>
                  <a:srgbClr val="743799"/>
                </a:solidFill>
                <a:latin typeface="Arial" panose="020B0604020202020204" pitchFamily="34" charset="0"/>
                <a:cs typeface="Arial" panose="020B0604020202020204" pitchFamily="34" charset="0"/>
              </a:rPr>
              <a:t>Agenda</a:t>
            </a:r>
          </a:p>
        </p:txBody>
      </p:sp>
      <p:sp>
        <p:nvSpPr>
          <p:cNvPr id="8" name="TextBox 5"/>
          <p:cNvSpPr txBox="1">
            <a:spLocks noChangeArrowheads="1"/>
          </p:cNvSpPr>
          <p:nvPr/>
        </p:nvSpPr>
        <p:spPr bwMode="auto">
          <a:xfrm>
            <a:off x="4191000" y="3041198"/>
            <a:ext cx="8601794" cy="762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GB" altLang="en-US" sz="6000" b="1" dirty="0">
              <a:solidFill>
                <a:schemeClr val="bg1"/>
              </a:solidFill>
            </a:endParaRPr>
          </a:p>
          <a:p>
            <a:pPr marL="342900" indent="-342900" algn="just"/>
            <a:r>
              <a:rPr lang="en-GB" sz="4400" dirty="0">
                <a:solidFill>
                  <a:schemeClr val="bg1"/>
                </a:solidFill>
                <a:cs typeface="Arial" panose="020B0604020202020204" pitchFamily="34" charset="0"/>
              </a:rPr>
              <a:t>Opening &amp; Welcome by Chair</a:t>
            </a:r>
          </a:p>
          <a:p>
            <a:pPr marL="342900" indent="-342900" algn="just"/>
            <a:r>
              <a:rPr lang="en-GB" sz="4400" dirty="0">
                <a:solidFill>
                  <a:schemeClr val="bg1"/>
                </a:solidFill>
                <a:cs typeface="Arial" panose="020B0604020202020204" pitchFamily="34" charset="0"/>
              </a:rPr>
              <a:t>AGM Business</a:t>
            </a:r>
          </a:p>
          <a:p>
            <a:pPr marL="342900" indent="-342900" algn="just"/>
            <a:r>
              <a:rPr lang="en-GB" sz="4400" dirty="0">
                <a:solidFill>
                  <a:schemeClr val="bg1"/>
                </a:solidFill>
                <a:cs typeface="Arial" panose="020B0604020202020204" pitchFamily="34" charset="0"/>
              </a:rPr>
              <a:t>Annual Report   </a:t>
            </a:r>
          </a:p>
          <a:p>
            <a:pPr marL="342900" indent="-342900" algn="just"/>
            <a:r>
              <a:rPr lang="en-GB" sz="4400" dirty="0">
                <a:solidFill>
                  <a:schemeClr val="bg1"/>
                </a:solidFill>
                <a:cs typeface="Arial" panose="020B0604020202020204" pitchFamily="34" charset="0"/>
              </a:rPr>
              <a:t>Comfort Break</a:t>
            </a:r>
          </a:p>
          <a:p>
            <a:pPr marL="342900" indent="-342900" algn="just"/>
            <a:r>
              <a:rPr lang="en-GB" sz="4400" dirty="0">
                <a:solidFill>
                  <a:schemeClr val="bg1"/>
                </a:solidFill>
                <a:cs typeface="Arial" panose="020B0604020202020204" pitchFamily="34" charset="0"/>
              </a:rPr>
              <a:t>Guest Speakers</a:t>
            </a:r>
          </a:p>
          <a:p>
            <a:pPr marL="342900" indent="-342900" algn="just"/>
            <a:r>
              <a:rPr lang="en-GB" sz="4400" dirty="0">
                <a:solidFill>
                  <a:schemeClr val="bg1"/>
                </a:solidFill>
                <a:cs typeface="Arial" panose="020B0604020202020204" pitchFamily="34" charset="0"/>
              </a:rPr>
              <a:t>Panel Discussion</a:t>
            </a:r>
          </a:p>
          <a:p>
            <a:pPr marL="342900" indent="-342900" algn="just"/>
            <a:r>
              <a:rPr lang="en-GB" sz="4400" dirty="0">
                <a:solidFill>
                  <a:schemeClr val="bg1"/>
                </a:solidFill>
                <a:cs typeface="Arial" panose="020B0604020202020204" pitchFamily="34" charset="0"/>
              </a:rPr>
              <a:t>Closing Remarks</a:t>
            </a:r>
          </a:p>
          <a:p>
            <a:pPr algn="ctr">
              <a:spcBef>
                <a:spcPct val="0"/>
              </a:spcBef>
              <a:buFontTx/>
              <a:buNone/>
            </a:pPr>
            <a:endParaRPr lang="en-GB" altLang="en-US" sz="6000" b="1" dirty="0">
              <a:solidFill>
                <a:schemeClr val="bg1"/>
              </a:solidFill>
            </a:endParaRPr>
          </a:p>
        </p:txBody>
      </p:sp>
      <p:sp>
        <p:nvSpPr>
          <p:cNvPr id="2" name="Freeform 13">
            <a:extLst>
              <a:ext uri="{FF2B5EF4-FFF2-40B4-BE49-F238E27FC236}">
                <a16:creationId xmlns:a16="http://schemas.microsoft.com/office/drawing/2014/main" id="{20B936D4-9CAB-F05E-2E1F-264F51ACA023}"/>
              </a:ext>
            </a:extLst>
          </p:cNvPr>
          <p:cNvSpPr/>
          <p:nvPr/>
        </p:nvSpPr>
        <p:spPr>
          <a:xfrm>
            <a:off x="228600" y="90297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9" name="TextBox 8">
            <a:extLst>
              <a:ext uri="{FF2B5EF4-FFF2-40B4-BE49-F238E27FC236}">
                <a16:creationId xmlns:a16="http://schemas.microsoft.com/office/drawing/2014/main" id="{709BF3FD-52C2-020A-5262-34D5FCFB2542}"/>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17849802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226D-F159-55B9-1F9F-2F216A11D329}"/>
              </a:ext>
            </a:extLst>
          </p:cNvPr>
          <p:cNvSpPr>
            <a:spLocks noGrp="1"/>
          </p:cNvSpPr>
          <p:nvPr>
            <p:ph type="title"/>
          </p:nvPr>
        </p:nvSpPr>
        <p:spPr>
          <a:xfrm>
            <a:off x="2302831" y="8094455"/>
            <a:ext cx="5933126" cy="1034271"/>
          </a:xfrm>
        </p:spPr>
        <p:txBody>
          <a:bodyPr/>
          <a:lstStyle/>
          <a:p>
            <a:r>
              <a:rPr lang="en-GB" dirty="0">
                <a:solidFill>
                  <a:schemeClr val="bg1"/>
                </a:solidFill>
              </a:rPr>
              <a:t> </a:t>
            </a:r>
          </a:p>
        </p:txBody>
      </p:sp>
      <p:sp>
        <p:nvSpPr>
          <p:cNvPr id="12" name="Text Placeholder 11">
            <a:extLst>
              <a:ext uri="{FF2B5EF4-FFF2-40B4-BE49-F238E27FC236}">
                <a16:creationId xmlns:a16="http://schemas.microsoft.com/office/drawing/2014/main" id="{C26965F1-BDF9-7BA6-520E-D48693A7A9BF}"/>
              </a:ext>
            </a:extLst>
          </p:cNvPr>
          <p:cNvSpPr>
            <a:spLocks noGrp="1"/>
          </p:cNvSpPr>
          <p:nvPr>
            <p:ph type="body" sz="half" idx="2"/>
          </p:nvPr>
        </p:nvSpPr>
        <p:spPr>
          <a:xfrm>
            <a:off x="8611235" y="8095718"/>
            <a:ext cx="8804981" cy="1034273"/>
          </a:xfrm>
        </p:spPr>
        <p:txBody>
          <a:bodyPr>
            <a:normAutofit/>
          </a:bodyPr>
          <a:lstStyle/>
          <a:p>
            <a:endParaRPr lang="en-GB" sz="3000" dirty="0"/>
          </a:p>
        </p:txBody>
      </p:sp>
      <p:sp>
        <p:nvSpPr>
          <p:cNvPr id="4" name="AutoShape 12" descr="Propel | Propel">
            <a:extLst>
              <a:ext uri="{FF2B5EF4-FFF2-40B4-BE49-F238E27FC236}">
                <a16:creationId xmlns:a16="http://schemas.microsoft.com/office/drawing/2014/main" id="{3636F766-D839-6187-CF2C-A2E7A65E16EF}"/>
              </a:ext>
            </a:extLst>
          </p:cNvPr>
          <p:cNvSpPr>
            <a:spLocks noChangeAspect="1" noChangeArrowheads="1"/>
          </p:cNvSpPr>
          <p:nvPr/>
        </p:nvSpPr>
        <p:spPr bwMode="auto">
          <a:xfrm>
            <a:off x="8915400" y="4914900"/>
            <a:ext cx="45720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endParaRPr lang="en-GB" sz="2700">
              <a:solidFill>
                <a:prstClr val="black"/>
              </a:solidFill>
              <a:latin typeface="Arial"/>
            </a:endParaRPr>
          </a:p>
        </p:txBody>
      </p:sp>
      <p:grpSp>
        <p:nvGrpSpPr>
          <p:cNvPr id="8" name="Group 7">
            <a:extLst>
              <a:ext uri="{FF2B5EF4-FFF2-40B4-BE49-F238E27FC236}">
                <a16:creationId xmlns:a16="http://schemas.microsoft.com/office/drawing/2014/main" id="{EC9E54FC-CD74-4865-DB00-16B4CB118D05}"/>
              </a:ext>
            </a:extLst>
          </p:cNvPr>
          <p:cNvGrpSpPr/>
          <p:nvPr/>
        </p:nvGrpSpPr>
        <p:grpSpPr>
          <a:xfrm>
            <a:off x="0" y="7532223"/>
            <a:ext cx="2160000" cy="2160000"/>
            <a:chOff x="4360244" y="924025"/>
            <a:chExt cx="1440000" cy="1440000"/>
          </a:xfrm>
        </p:grpSpPr>
        <p:sp>
          <p:nvSpPr>
            <p:cNvPr id="9" name="Oval 8">
              <a:extLst>
                <a:ext uri="{FF2B5EF4-FFF2-40B4-BE49-F238E27FC236}">
                  <a16:creationId xmlns:a16="http://schemas.microsoft.com/office/drawing/2014/main" id="{FD71F144-F6D2-7739-5622-13F59A2BB225}"/>
                </a:ext>
              </a:extLst>
            </p:cNvPr>
            <p:cNvSpPr/>
            <p:nvPr/>
          </p:nvSpPr>
          <p:spPr>
            <a:xfrm>
              <a:off x="4360244" y="924025"/>
              <a:ext cx="1440000" cy="1440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rial"/>
              </a:endParaRPr>
            </a:p>
          </p:txBody>
        </p:sp>
        <p:pic>
          <p:nvPicPr>
            <p:cNvPr id="10" name="Picture 8" descr="See the source image">
              <a:extLst>
                <a:ext uri="{FF2B5EF4-FFF2-40B4-BE49-F238E27FC236}">
                  <a16:creationId xmlns:a16="http://schemas.microsoft.com/office/drawing/2014/main" id="{65E0EBF4-188C-F7EA-4F11-E9EEB9A0B2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5464" y="1298846"/>
              <a:ext cx="1249560" cy="6903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F9C9A885-6B30-F66A-3A1E-6B9D47A5ABDC}"/>
              </a:ext>
            </a:extLst>
          </p:cNvPr>
          <p:cNvSpPr txBox="1"/>
          <p:nvPr/>
        </p:nvSpPr>
        <p:spPr>
          <a:xfrm>
            <a:off x="3444240" y="3419207"/>
            <a:ext cx="12496800" cy="3462486"/>
          </a:xfrm>
          <a:prstGeom prst="rect">
            <a:avLst/>
          </a:prstGeom>
          <a:noFill/>
        </p:spPr>
        <p:txBody>
          <a:bodyPr wrap="square" rtlCol="0">
            <a:spAutoFit/>
          </a:bodyPr>
          <a:lstStyle/>
          <a:p>
            <a:pPr algn="ctr" defTabSz="1371600"/>
            <a:r>
              <a:rPr lang="en-GB" sz="4800" dirty="0">
                <a:solidFill>
                  <a:prstClr val="black"/>
                </a:solidFill>
                <a:latin typeface="Arial"/>
              </a:rPr>
              <a:t>Thank you!</a:t>
            </a:r>
          </a:p>
          <a:p>
            <a:pPr algn="ctr" defTabSz="1371600"/>
            <a:r>
              <a:rPr lang="en-GB" sz="4800" dirty="0">
                <a:solidFill>
                  <a:prstClr val="black"/>
                </a:solidFill>
                <a:latin typeface="Arial"/>
              </a:rPr>
              <a:t>For more information contact me:- </a:t>
            </a:r>
            <a:r>
              <a:rPr lang="en-GB" sz="4800" dirty="0">
                <a:solidFill>
                  <a:prstClr val="black"/>
                </a:solidFill>
                <a:latin typeface="Arial"/>
                <a:hlinkClick r:id="rId3"/>
              </a:rPr>
              <a:t>clarecarter@atjf.org.uk</a:t>
            </a:r>
            <a:endParaRPr lang="en-GB" sz="4800" dirty="0">
              <a:solidFill>
                <a:prstClr val="black"/>
              </a:solidFill>
              <a:latin typeface="Arial"/>
            </a:endParaRPr>
          </a:p>
          <a:p>
            <a:pPr algn="ctr" defTabSz="1371600"/>
            <a:r>
              <a:rPr lang="en-GB" sz="4800" dirty="0">
                <a:solidFill>
                  <a:prstClr val="black"/>
                </a:solidFill>
                <a:latin typeface="Arial"/>
                <a:hlinkClick r:id="rId4"/>
              </a:rPr>
              <a:t>www.atjf.org.uk</a:t>
            </a:r>
            <a:endParaRPr lang="en-GB" sz="4800" dirty="0">
              <a:solidFill>
                <a:prstClr val="black"/>
              </a:solidFill>
              <a:latin typeface="Arial"/>
            </a:endParaRPr>
          </a:p>
          <a:p>
            <a:pPr defTabSz="1371600"/>
            <a:endParaRPr lang="en-GB" sz="2700" dirty="0">
              <a:solidFill>
                <a:prstClr val="black"/>
              </a:solidFill>
              <a:latin typeface="Arial"/>
            </a:endParaRPr>
          </a:p>
        </p:txBody>
      </p:sp>
    </p:spTree>
    <p:extLst>
      <p:ext uri="{BB962C8B-B14F-4D97-AF65-F5344CB8AC3E}">
        <p14:creationId xmlns:p14="http://schemas.microsoft.com/office/powerpoint/2010/main" val="7109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7EAAAEAB-A6E3-7DDD-BD0C-600809757723}"/>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p:cNvSpPr txBox="1"/>
          <p:nvPr/>
        </p:nvSpPr>
        <p:spPr>
          <a:xfrm>
            <a:off x="11963400" y="608914"/>
            <a:ext cx="5105400" cy="2308324"/>
          </a:xfrm>
          <a:prstGeom prst="rect">
            <a:avLst/>
          </a:prstGeom>
          <a:noFill/>
        </p:spPr>
        <p:txBody>
          <a:bodyPr wrap="square" rtlCol="0">
            <a:spAutoFit/>
          </a:bodyPr>
          <a:lstStyle/>
          <a:p>
            <a:pPr algn="ctr"/>
            <a:r>
              <a:rPr lang="en-GB" sz="3600" b="1" dirty="0">
                <a:solidFill>
                  <a:srgbClr val="7030A0"/>
                </a:solidFill>
                <a:effectLst/>
                <a:latin typeface="Arial" panose="020B0604020202020204" pitchFamily="34" charset="0"/>
                <a:ea typeface="Calibri" panose="020F0502020204030204" pitchFamily="34" charset="0"/>
              </a:rPr>
              <a:t>Independent Advice: Unlocking Value and Impact in a Complex Environment </a:t>
            </a:r>
            <a:endParaRPr lang="en-GB" sz="3600" b="1" dirty="0">
              <a:solidFill>
                <a:srgbClr val="7030A0"/>
              </a:solidFill>
            </a:endParaRPr>
          </a:p>
        </p:txBody>
      </p:sp>
      <p:sp>
        <p:nvSpPr>
          <p:cNvPr id="12" name="TextBox 10"/>
          <p:cNvSpPr txBox="1">
            <a:spLocks noChangeArrowheads="1"/>
          </p:cNvSpPr>
          <p:nvPr/>
        </p:nvSpPr>
        <p:spPr bwMode="auto">
          <a:xfrm>
            <a:off x="3045401" y="4729071"/>
            <a:ext cx="12656715" cy="2862322"/>
          </a:xfrm>
          <a:prstGeom prst="rect">
            <a:avLst/>
          </a:prstGeom>
          <a:noFill/>
          <a:ln w="9525">
            <a:noFill/>
            <a:miter lim="800000"/>
            <a:headEnd/>
            <a:tailEnd/>
          </a:ln>
        </p:spPr>
        <p:txBody>
          <a:bodyPr wrap="square">
            <a:spAutoFit/>
          </a:bodyPr>
          <a:lstStyle/>
          <a:p>
            <a:pPr algn="ctr">
              <a:defRPr/>
            </a:pPr>
            <a:r>
              <a:rPr lang="en-US" sz="6000" b="1" dirty="0">
                <a:solidFill>
                  <a:schemeClr val="bg1"/>
                </a:solidFill>
                <a:latin typeface="Arial" panose="020B0604020202020204" pitchFamily="34" charset="0"/>
                <a:cs typeface="Arial" panose="020B0604020202020204" pitchFamily="34" charset="0"/>
              </a:rPr>
              <a:t>Agnes Fraser </a:t>
            </a:r>
          </a:p>
          <a:p>
            <a:pPr algn="ctr">
              <a:defRPr/>
            </a:pPr>
            <a:r>
              <a:rPr lang="en-US" sz="6000" dirty="0">
                <a:solidFill>
                  <a:schemeClr val="bg1"/>
                </a:solidFill>
                <a:latin typeface="Arial" panose="020B0604020202020204" pitchFamily="34" charset="0"/>
                <a:cs typeface="Arial" panose="020B0604020202020204" pitchFamily="34" charset="0"/>
              </a:rPr>
              <a:t>Tar </a:t>
            </a:r>
            <a:r>
              <a:rPr lang="en-US" sz="6000" dirty="0" err="1">
                <a:solidFill>
                  <a:schemeClr val="bg1"/>
                </a:solidFill>
                <a:latin typeface="Arial" panose="020B0604020202020204" pitchFamily="34" charset="0"/>
                <a:cs typeface="Arial" panose="020B0604020202020204" pitchFamily="34" charset="0"/>
              </a:rPr>
              <a:t>Isteach</a:t>
            </a:r>
            <a:r>
              <a:rPr lang="en-US" sz="6000" dirty="0">
                <a:solidFill>
                  <a:schemeClr val="bg1"/>
                </a:solidFill>
                <a:latin typeface="Arial" panose="020B0604020202020204" pitchFamily="34" charset="0"/>
                <a:cs typeface="Arial" panose="020B0604020202020204" pitchFamily="34" charset="0"/>
              </a:rPr>
              <a:t> </a:t>
            </a:r>
          </a:p>
          <a:p>
            <a:pPr algn="ctr">
              <a:defRPr/>
            </a:pPr>
            <a:r>
              <a:rPr lang="en-US" sz="6000" i="1" dirty="0">
                <a:solidFill>
                  <a:schemeClr val="bg1"/>
                </a:solidFill>
                <a:latin typeface="Arial" panose="020B0604020202020204" pitchFamily="34" charset="0"/>
                <a:cs typeface="Arial" panose="020B0604020202020204" pitchFamily="34" charset="0"/>
              </a:rPr>
              <a:t>Insights from the Frontline </a:t>
            </a:r>
            <a:r>
              <a:rPr lang="en-US" sz="6000" dirty="0">
                <a:solidFill>
                  <a:schemeClr val="bg1"/>
                </a:solidFill>
                <a:latin typeface="Arial" panose="020B0604020202020204" pitchFamily="34" charset="0"/>
                <a:cs typeface="Arial" panose="020B0604020202020204" pitchFamily="34" charset="0"/>
              </a:rPr>
              <a:t> </a:t>
            </a:r>
          </a:p>
        </p:txBody>
      </p:sp>
      <p:sp>
        <p:nvSpPr>
          <p:cNvPr id="2" name="Freeform 13">
            <a:extLst>
              <a:ext uri="{FF2B5EF4-FFF2-40B4-BE49-F238E27FC236}">
                <a16:creationId xmlns:a16="http://schemas.microsoft.com/office/drawing/2014/main" id="{CFE69088-9FB2-0AC9-809D-5A183563F143}"/>
              </a:ext>
            </a:extLst>
          </p:cNvPr>
          <p:cNvSpPr/>
          <p:nvPr/>
        </p:nvSpPr>
        <p:spPr>
          <a:xfrm>
            <a:off x="457200" y="8811375"/>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262A4080-8DA9-F4FA-083A-A2D245077EB7}"/>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3935768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DAB0160D-1C5D-B65C-7827-FE789CB56480}"/>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099" name="TextBox 3"/>
          <p:cNvSpPr txBox="1">
            <a:spLocks noChangeArrowheads="1"/>
          </p:cNvSpPr>
          <p:nvPr/>
        </p:nvSpPr>
        <p:spPr bwMode="auto">
          <a:xfrm>
            <a:off x="2286000" y="1"/>
            <a:ext cx="137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6636573" cy="6515012"/>
          </a:xfrm>
          <a:prstGeom prst="rect">
            <a:avLst/>
          </a:prstGeom>
        </p:spPr>
      </p:pic>
      <p:sp>
        <p:nvSpPr>
          <p:cNvPr id="16" name="TextBox 15"/>
          <p:cNvSpPr txBox="1"/>
          <p:nvPr/>
        </p:nvSpPr>
        <p:spPr>
          <a:xfrm>
            <a:off x="4038600" y="4845345"/>
            <a:ext cx="10515600" cy="3785652"/>
          </a:xfrm>
          <a:prstGeom prst="rect">
            <a:avLst/>
          </a:prstGeom>
          <a:noFill/>
        </p:spPr>
        <p:txBody>
          <a:bodyPr wrap="square" rtlCol="0">
            <a:spAutoFit/>
          </a:bodyPr>
          <a:lstStyle/>
          <a:p>
            <a:pPr algn="ctr"/>
            <a:r>
              <a:rPr lang="en-GB" sz="6000" b="1" dirty="0">
                <a:solidFill>
                  <a:schemeClr val="bg1"/>
                </a:solidFill>
                <a:effectLst/>
                <a:latin typeface="Arial" panose="020B0604020202020204" pitchFamily="34" charset="0"/>
                <a:ea typeface="Calibri" panose="020F0502020204030204" pitchFamily="34" charset="0"/>
              </a:rPr>
              <a:t>Liz Bayram</a:t>
            </a:r>
            <a:endParaRPr lang="en-GB" sz="6000" b="1" dirty="0">
              <a:solidFill>
                <a:schemeClr val="bg1"/>
              </a:solidFill>
              <a:latin typeface="Arial" panose="020B0604020202020204" pitchFamily="34" charset="0"/>
              <a:ea typeface="Calibri" panose="020F0502020204030204" pitchFamily="34" charset="0"/>
            </a:endParaRPr>
          </a:p>
          <a:p>
            <a:pPr algn="ctr"/>
            <a:r>
              <a:rPr lang="en-GB" sz="6000" dirty="0">
                <a:solidFill>
                  <a:schemeClr val="bg1"/>
                </a:solidFill>
                <a:effectLst/>
                <a:latin typeface="Arial" panose="020B0604020202020204" pitchFamily="34" charset="0"/>
                <a:ea typeface="Calibri" panose="020F0502020204030204" pitchFamily="34" charset="0"/>
              </a:rPr>
              <a:t>Advice UK</a:t>
            </a:r>
          </a:p>
          <a:p>
            <a:pPr algn="ctr"/>
            <a:r>
              <a:rPr lang="en-GB" sz="6000" i="1" dirty="0">
                <a:solidFill>
                  <a:schemeClr val="bg1"/>
                </a:solidFill>
                <a:effectLst/>
                <a:latin typeface="Arial" panose="020B0604020202020204" pitchFamily="34" charset="0"/>
                <a:ea typeface="Calibri" panose="020F0502020204030204" pitchFamily="34" charset="0"/>
              </a:rPr>
              <a:t>Advice Saves Lives </a:t>
            </a:r>
          </a:p>
          <a:p>
            <a:pPr algn="ctr"/>
            <a:endParaRPr lang="en-GB" sz="6000" dirty="0">
              <a:solidFill>
                <a:schemeClr val="bg1"/>
              </a:solidFill>
              <a:latin typeface="Arial" panose="020B0604020202020204" pitchFamily="34" charset="0"/>
              <a:cs typeface="Arial" panose="020B0604020202020204" pitchFamily="34" charset="0"/>
            </a:endParaRPr>
          </a:p>
        </p:txBody>
      </p:sp>
      <p:sp>
        <p:nvSpPr>
          <p:cNvPr id="2" name="Freeform 13">
            <a:extLst>
              <a:ext uri="{FF2B5EF4-FFF2-40B4-BE49-F238E27FC236}">
                <a16:creationId xmlns:a16="http://schemas.microsoft.com/office/drawing/2014/main" id="{D629E010-1751-F800-4947-B646BBDA9A76}"/>
              </a:ext>
            </a:extLst>
          </p:cNvPr>
          <p:cNvSpPr/>
          <p:nvPr/>
        </p:nvSpPr>
        <p:spPr>
          <a:xfrm>
            <a:off x="304800" y="88011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F413CC0A-0825-8BFD-F82E-BEBB3E52AAD4}"/>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
        <p:nvSpPr>
          <p:cNvPr id="5" name="TextBox 4">
            <a:extLst>
              <a:ext uri="{FF2B5EF4-FFF2-40B4-BE49-F238E27FC236}">
                <a16:creationId xmlns:a16="http://schemas.microsoft.com/office/drawing/2014/main" id="{DF6860E7-AE77-600D-EA7D-62F6E7976866}"/>
              </a:ext>
            </a:extLst>
          </p:cNvPr>
          <p:cNvSpPr txBox="1"/>
          <p:nvPr/>
        </p:nvSpPr>
        <p:spPr>
          <a:xfrm>
            <a:off x="11963400" y="608914"/>
            <a:ext cx="5105400" cy="2308324"/>
          </a:xfrm>
          <a:prstGeom prst="rect">
            <a:avLst/>
          </a:prstGeom>
          <a:noFill/>
        </p:spPr>
        <p:txBody>
          <a:bodyPr wrap="square" rtlCol="0">
            <a:spAutoFit/>
          </a:bodyPr>
          <a:lstStyle/>
          <a:p>
            <a:pPr algn="ctr"/>
            <a:r>
              <a:rPr lang="en-GB" sz="3600" b="1" dirty="0">
                <a:solidFill>
                  <a:srgbClr val="7030A0"/>
                </a:solidFill>
                <a:effectLst/>
                <a:latin typeface="Arial" panose="020B0604020202020204" pitchFamily="34" charset="0"/>
                <a:ea typeface="Calibri" panose="020F0502020204030204" pitchFamily="34" charset="0"/>
              </a:rPr>
              <a:t>Independent Advice: Unlocking Value and Impact in a Complex Environment </a:t>
            </a:r>
            <a:endParaRPr lang="en-GB" sz="3600" b="1" dirty="0">
              <a:solidFill>
                <a:srgbClr val="7030A0"/>
              </a:solidFill>
            </a:endParaRPr>
          </a:p>
        </p:txBody>
      </p:sp>
    </p:spTree>
    <p:extLst>
      <p:ext uri="{BB962C8B-B14F-4D97-AF65-F5344CB8AC3E}">
        <p14:creationId xmlns:p14="http://schemas.microsoft.com/office/powerpoint/2010/main" val="8171474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6B4358-79C9-437B-A21E-EB66D12E8CCB}"/>
              </a:ext>
            </a:extLst>
          </p:cNvPr>
          <p:cNvSpPr>
            <a:spLocks noGrp="1"/>
          </p:cNvSpPr>
          <p:nvPr>
            <p:ph type="ctrTitle"/>
          </p:nvPr>
        </p:nvSpPr>
        <p:spPr>
          <a:xfrm>
            <a:off x="1540934" y="4287845"/>
            <a:ext cx="9053976" cy="2563307"/>
          </a:xfrm>
        </p:spPr>
        <p:txBody>
          <a:bodyPr/>
          <a:lstStyle/>
          <a:p>
            <a:r>
              <a:rPr lang="en-GB" dirty="0"/>
              <a:t>#AdviceSaves</a:t>
            </a:r>
            <a:br>
              <a:rPr lang="en-GB" dirty="0"/>
            </a:br>
            <a:br>
              <a:rPr lang="en-GB" dirty="0"/>
            </a:br>
            <a:r>
              <a:rPr lang="en-GB" sz="3000" dirty="0"/>
              <a:t>Liz Bayram</a:t>
            </a:r>
            <a:br>
              <a:rPr lang="en-GB" sz="3000" dirty="0"/>
            </a:br>
            <a:r>
              <a:rPr lang="en-GB" sz="3000" dirty="0"/>
              <a:t>Chief Executive</a:t>
            </a:r>
            <a:endParaRPr lang="en-US" sz="3000" dirty="0"/>
          </a:p>
        </p:txBody>
      </p:sp>
      <p:sp>
        <p:nvSpPr>
          <p:cNvPr id="11" name="Text Placeholder 28">
            <a:extLst>
              <a:ext uri="{FF2B5EF4-FFF2-40B4-BE49-F238E27FC236}">
                <a16:creationId xmlns:a16="http://schemas.microsoft.com/office/drawing/2014/main" id="{6C5BAECE-B266-4B1C-B910-5AA4F9BA95CD}"/>
              </a:ext>
            </a:extLst>
          </p:cNvPr>
          <p:cNvSpPr>
            <a:spLocks noGrp="1"/>
          </p:cNvSpPr>
          <p:nvPr>
            <p:ph type="body" sz="quarter" idx="11"/>
          </p:nvPr>
        </p:nvSpPr>
        <p:spPr>
          <a:xfrm>
            <a:off x="1540934" y="7669764"/>
            <a:ext cx="3478742" cy="1102761"/>
          </a:xfrm>
        </p:spPr>
        <p:txBody>
          <a:bodyPr/>
          <a:lstStyle/>
          <a:p>
            <a:r>
              <a:rPr lang="en-GB" dirty="0"/>
              <a:t>February 2025</a:t>
            </a:r>
            <a:endParaRPr lang="en-US" dirty="0"/>
          </a:p>
        </p:txBody>
      </p:sp>
    </p:spTree>
    <p:extLst>
      <p:ext uri="{BB962C8B-B14F-4D97-AF65-F5344CB8AC3E}">
        <p14:creationId xmlns:p14="http://schemas.microsoft.com/office/powerpoint/2010/main" val="348881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EDF544-7757-4A36-A36E-4A9431F323C7}"/>
              </a:ext>
            </a:extLst>
          </p:cNvPr>
          <p:cNvSpPr>
            <a:spLocks noGrp="1"/>
          </p:cNvSpPr>
          <p:nvPr>
            <p:ph idx="1"/>
          </p:nvPr>
        </p:nvSpPr>
        <p:spPr>
          <a:xfrm>
            <a:off x="881745" y="2232808"/>
            <a:ext cx="16524510" cy="6796892"/>
          </a:xfrm>
        </p:spPr>
        <p:txBody>
          <a:bodyPr/>
          <a:lstStyle/>
          <a:p>
            <a:pPr marL="428625" lvl="1" indent="-428625">
              <a:buFont typeface="Arial" panose="020B0604020202020204" pitchFamily="34" charset="0"/>
              <a:buChar char="•"/>
            </a:pPr>
            <a:r>
              <a:rPr lang="en-GB" sz="5400" dirty="0"/>
              <a:t>We are a small charity that has a big impact.</a:t>
            </a:r>
          </a:p>
          <a:p>
            <a:pPr marL="428625" lvl="1" indent="-428625">
              <a:buFont typeface="Arial" panose="020B0604020202020204" pitchFamily="34" charset="0"/>
              <a:buChar char="•"/>
            </a:pPr>
            <a:r>
              <a:rPr lang="en-GB" sz="5400" dirty="0"/>
              <a:t>Our purpose is to improve the lives of people in need of advice.</a:t>
            </a:r>
          </a:p>
          <a:p>
            <a:pPr marL="428625" lvl="1" indent="-428625">
              <a:buFont typeface="Arial" panose="020B0604020202020204" pitchFamily="34" charset="0"/>
              <a:buChar char="•"/>
            </a:pPr>
            <a:r>
              <a:rPr lang="en-GB" sz="5400" dirty="0"/>
              <a:t>We do this by supporting our members, so it is easier for them to help their clients, and by directly influencing policy-makers, decision-makers and funders.</a:t>
            </a:r>
          </a:p>
        </p:txBody>
      </p:sp>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p:txBody>
          <a:bodyPr/>
          <a:lstStyle/>
          <a:p>
            <a:pPr defTabSz="1371600"/>
            <a:fld id="{1C95DBEE-2C30-4F1D-BD15-3944EDF442B6}" type="slidenum">
              <a:rPr lang="en-GB">
                <a:latin typeface="Poppins"/>
              </a:rPr>
              <a:pPr defTabSz="1371600"/>
              <a:t>34</a:t>
            </a:fld>
            <a:endParaRPr lang="en-GB">
              <a:latin typeface="Poppins"/>
            </a:endParaRPr>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881746" y="820474"/>
            <a:ext cx="11093675" cy="1412336"/>
          </a:xfrm>
        </p:spPr>
        <p:txBody>
          <a:bodyPr/>
          <a:lstStyle/>
          <a:p>
            <a:r>
              <a:rPr lang="en-US" dirty="0"/>
              <a:t>Introducing AdviceUK</a:t>
            </a:r>
          </a:p>
        </p:txBody>
      </p:sp>
    </p:spTree>
    <p:extLst>
      <p:ext uri="{BB962C8B-B14F-4D97-AF65-F5344CB8AC3E}">
        <p14:creationId xmlns:p14="http://schemas.microsoft.com/office/powerpoint/2010/main" val="39638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EDF544-7757-4A36-A36E-4A9431F323C7}"/>
              </a:ext>
            </a:extLst>
          </p:cNvPr>
          <p:cNvSpPr>
            <a:spLocks noGrp="1"/>
          </p:cNvSpPr>
          <p:nvPr>
            <p:ph idx="1"/>
          </p:nvPr>
        </p:nvSpPr>
        <p:spPr>
          <a:xfrm>
            <a:off x="881746" y="1259431"/>
            <a:ext cx="16525193" cy="8131028"/>
          </a:xfrm>
        </p:spPr>
        <p:txBody>
          <a:bodyPr/>
          <a:lstStyle/>
          <a:p>
            <a:pPr marL="428625" lvl="1" indent="-428625">
              <a:buFont typeface="Arial" panose="020B0604020202020204" pitchFamily="34" charset="0"/>
              <a:buChar char="•"/>
            </a:pPr>
            <a:r>
              <a:rPr lang="en-GB" sz="4200" dirty="0"/>
              <a:t>Sustaining advice that is free, independent and high quality</a:t>
            </a:r>
          </a:p>
          <a:p>
            <a:pPr marL="428625" lvl="1" indent="-428625">
              <a:buFont typeface="Arial" panose="020B0604020202020204" pitchFamily="34" charset="0"/>
              <a:buChar char="•"/>
            </a:pPr>
            <a:r>
              <a:rPr lang="en-GB" sz="4200" dirty="0"/>
              <a:t>Making advice part of bigger journeys that empower and enable individuals and communities</a:t>
            </a:r>
          </a:p>
          <a:p>
            <a:pPr marL="428625" lvl="1" indent="-428625">
              <a:buFont typeface="Arial" panose="020B0604020202020204" pitchFamily="34" charset="0"/>
              <a:buChar char="•"/>
            </a:pPr>
            <a:r>
              <a:rPr lang="en-GB" sz="4200" dirty="0"/>
              <a:t>Resources available to civil society under great pressure – danger that we lose connection to communities</a:t>
            </a:r>
          </a:p>
          <a:p>
            <a:pPr marL="428625" lvl="1" indent="-428625">
              <a:buFont typeface="Arial" panose="020B0604020202020204" pitchFamily="34" charset="0"/>
              <a:buChar char="•"/>
            </a:pPr>
            <a:r>
              <a:rPr lang="en-GB" sz="4200" dirty="0"/>
              <a:t>Workforce challenges - recruiting, retaining experienced advisers; supporting staff dealing with complex and stressful client cases</a:t>
            </a:r>
          </a:p>
          <a:p>
            <a:pPr marL="428625" lvl="1" indent="-428625">
              <a:buFont typeface="Arial" panose="020B0604020202020204" pitchFamily="34" charset="0"/>
              <a:buChar char="•"/>
            </a:pPr>
            <a:r>
              <a:rPr lang="en-GB" sz="4200" dirty="0"/>
              <a:t>Social security, housing, legal systems often fail to improve people’s lives in the medium to longer-term</a:t>
            </a:r>
          </a:p>
        </p:txBody>
      </p:sp>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p:txBody>
          <a:bodyPr/>
          <a:lstStyle/>
          <a:p>
            <a:pPr defTabSz="1371600"/>
            <a:fld id="{1C95DBEE-2C30-4F1D-BD15-3944EDF442B6}" type="slidenum">
              <a:rPr lang="en-GB">
                <a:latin typeface="Poppins"/>
              </a:rPr>
              <a:pPr defTabSz="1371600"/>
              <a:t>35</a:t>
            </a:fld>
            <a:endParaRPr lang="en-GB">
              <a:latin typeface="Poppins"/>
            </a:endParaRPr>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6500122" y="360514"/>
            <a:ext cx="5287757" cy="750218"/>
          </a:xfrm>
        </p:spPr>
        <p:txBody>
          <a:bodyPr/>
          <a:lstStyle/>
          <a:p>
            <a:r>
              <a:rPr lang="en-US" dirty="0"/>
              <a:t>Challenges</a:t>
            </a:r>
          </a:p>
        </p:txBody>
      </p:sp>
    </p:spTree>
    <p:extLst>
      <p:ext uri="{BB962C8B-B14F-4D97-AF65-F5344CB8AC3E}">
        <p14:creationId xmlns:p14="http://schemas.microsoft.com/office/powerpoint/2010/main" val="23300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EDF544-7757-4A36-A36E-4A9431F323C7}"/>
              </a:ext>
            </a:extLst>
          </p:cNvPr>
          <p:cNvSpPr>
            <a:spLocks noGrp="1"/>
          </p:cNvSpPr>
          <p:nvPr>
            <p:ph idx="1"/>
          </p:nvPr>
        </p:nvSpPr>
        <p:spPr>
          <a:xfrm>
            <a:off x="881744" y="1446609"/>
            <a:ext cx="16525193" cy="7393782"/>
          </a:xfrm>
        </p:spPr>
        <p:txBody>
          <a:bodyPr/>
          <a:lstStyle/>
          <a:p>
            <a:pPr marL="428625" lvl="1" indent="-428625">
              <a:buFont typeface="Arial" panose="020B0604020202020204" pitchFamily="34" charset="0"/>
              <a:buChar char="•"/>
            </a:pPr>
            <a:r>
              <a:rPr lang="en-GB" sz="4200" dirty="0"/>
              <a:t>Sharing evidence and data of what works with decision-makers, policy makers and funders</a:t>
            </a:r>
          </a:p>
          <a:p>
            <a:pPr marL="428625" lvl="1" indent="-428625">
              <a:buFont typeface="Arial" panose="020B0604020202020204" pitchFamily="34" charset="0"/>
              <a:buChar char="•"/>
            </a:pPr>
            <a:r>
              <a:rPr lang="en-GB" sz="4200" dirty="0"/>
              <a:t>Providing solutions as well as raising concerns</a:t>
            </a:r>
          </a:p>
          <a:p>
            <a:pPr marL="428625" lvl="1" indent="-428625">
              <a:buFont typeface="Arial" panose="020B0604020202020204" pitchFamily="34" charset="0"/>
              <a:buChar char="•"/>
            </a:pPr>
            <a:r>
              <a:rPr lang="en-GB" sz="4200" dirty="0"/>
              <a:t>Embracing technology – to grow capacity or to improve quality of interactions with clients</a:t>
            </a:r>
          </a:p>
          <a:p>
            <a:pPr marL="428625" lvl="1" indent="-428625">
              <a:buFont typeface="Arial" panose="020B0604020202020204" pitchFamily="34" charset="0"/>
              <a:buChar char="•"/>
            </a:pPr>
            <a:r>
              <a:rPr lang="en-GB" sz="4200" dirty="0"/>
              <a:t>Staying connected with each other to share ideas, resources and with organisations who share our concerns and can help us ensure change.</a:t>
            </a:r>
          </a:p>
          <a:p>
            <a:pPr marL="428625" lvl="1" indent="-428625">
              <a:buFont typeface="Arial" panose="020B0604020202020204" pitchFamily="34" charset="0"/>
              <a:buChar char="•"/>
            </a:pPr>
            <a:r>
              <a:rPr lang="en-GB" sz="4200" dirty="0"/>
              <a:t> Redefining how advice is integrated into the services that people use – building on innovation in our sector; on what we know works</a:t>
            </a:r>
          </a:p>
        </p:txBody>
      </p:sp>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p:txBody>
          <a:bodyPr/>
          <a:lstStyle/>
          <a:p>
            <a:pPr defTabSz="1371600"/>
            <a:fld id="{1C95DBEE-2C30-4F1D-BD15-3944EDF442B6}" type="slidenum">
              <a:rPr lang="en-GB">
                <a:latin typeface="Poppins"/>
              </a:rPr>
              <a:pPr defTabSz="1371600"/>
              <a:t>36</a:t>
            </a:fld>
            <a:endParaRPr lang="en-GB">
              <a:latin typeface="Poppins"/>
            </a:endParaRPr>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977859" y="360514"/>
            <a:ext cx="6332283" cy="750218"/>
          </a:xfrm>
        </p:spPr>
        <p:txBody>
          <a:bodyPr/>
          <a:lstStyle/>
          <a:p>
            <a:r>
              <a:rPr lang="en-US" dirty="0"/>
              <a:t>Opportunities</a:t>
            </a:r>
          </a:p>
        </p:txBody>
      </p:sp>
    </p:spTree>
    <p:extLst>
      <p:ext uri="{BB962C8B-B14F-4D97-AF65-F5344CB8AC3E}">
        <p14:creationId xmlns:p14="http://schemas.microsoft.com/office/powerpoint/2010/main" val="37937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p:txBody>
          <a:bodyPr/>
          <a:lstStyle/>
          <a:p>
            <a:pPr defTabSz="1371600"/>
            <a:fld id="{1C95DBEE-2C30-4F1D-BD15-3944EDF442B6}" type="slidenum">
              <a:rPr lang="en-GB">
                <a:latin typeface="Poppins"/>
              </a:rPr>
              <a:pPr defTabSz="1371600"/>
              <a:t>37</a:t>
            </a:fld>
            <a:endParaRPr lang="en-GB">
              <a:latin typeface="Poppins"/>
            </a:endParaRPr>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1176663" y="890342"/>
            <a:ext cx="12897561" cy="2144114"/>
          </a:xfrm>
        </p:spPr>
        <p:txBody>
          <a:bodyPr/>
          <a:lstStyle/>
          <a:p>
            <a:r>
              <a:rPr lang="en-US" dirty="0"/>
              <a:t>#AdviceSaves Findings</a:t>
            </a:r>
          </a:p>
        </p:txBody>
      </p:sp>
      <p:sp>
        <p:nvSpPr>
          <p:cNvPr id="7" name="Rectangle 4">
            <a:extLst>
              <a:ext uri="{FF2B5EF4-FFF2-40B4-BE49-F238E27FC236}">
                <a16:creationId xmlns:a16="http://schemas.microsoft.com/office/drawing/2014/main" id="{85CD6D81-3F5A-494C-83EE-0E216D1D2B2F}"/>
              </a:ext>
            </a:extLst>
          </p:cNvPr>
          <p:cNvSpPr>
            <a:spLocks noGrp="1" noChangeArrowheads="1"/>
          </p:cNvSpPr>
          <p:nvPr>
            <p:ph idx="1"/>
          </p:nvPr>
        </p:nvSpPr>
        <p:spPr bwMode="auto">
          <a:xfrm>
            <a:off x="624600" y="2320528"/>
            <a:ext cx="11719800" cy="70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ctr" anchorCtr="0" compatLnSpc="1">
            <a:prstTxWarp prst="textNoShape">
              <a:avLst/>
            </a:prstTxWarp>
            <a:spAutoFit/>
          </a:bodyPr>
          <a:lstStyle/>
          <a:p>
            <a:pPr eaLnBrk="0" fontAlgn="base" hangingPunct="0">
              <a:spcBef>
                <a:spcPct val="0"/>
              </a:spcBef>
              <a:spcAft>
                <a:spcPct val="0"/>
              </a:spcAft>
            </a:pPr>
            <a:r>
              <a:rPr lang="en-US" altLang="en-US" sz="3000" dirty="0">
                <a:latin typeface="Arial" panose="020B0604020202020204" pitchFamily="34" charset="0"/>
              </a:rPr>
              <a:t>The Current Crisis</a:t>
            </a:r>
            <a:r>
              <a:rPr lang="en-US" altLang="en-US" sz="3000" b="0" dirty="0">
                <a:latin typeface="Arial" panose="020B0604020202020204" pitchFamily="34" charset="0"/>
              </a:rPr>
              <a:t>:</a:t>
            </a:r>
          </a:p>
          <a:p>
            <a:pPr eaLnBrk="0" fontAlgn="base" hangingPunct="0">
              <a:spcBef>
                <a:spcPct val="0"/>
              </a:spcBef>
              <a:spcAft>
                <a:spcPct val="0"/>
              </a:spcAft>
              <a:buFontTx/>
              <a:buChar char="•"/>
            </a:pPr>
            <a:r>
              <a:rPr lang="en-US" altLang="en-US" sz="3000" b="0" dirty="0">
                <a:latin typeface="Arial" panose="020B0604020202020204" pitchFamily="34" charset="0"/>
              </a:rPr>
              <a:t>90% of advice centers report increased demand.</a:t>
            </a:r>
          </a:p>
          <a:p>
            <a:pPr eaLnBrk="0" fontAlgn="base" hangingPunct="0">
              <a:spcBef>
                <a:spcPct val="0"/>
              </a:spcBef>
              <a:spcAft>
                <a:spcPct val="0"/>
              </a:spcAft>
              <a:buFontTx/>
              <a:buChar char="•"/>
            </a:pPr>
            <a:r>
              <a:rPr lang="en-US" altLang="en-US" sz="3000" b="0" dirty="0">
                <a:latin typeface="Arial" panose="020B0604020202020204" pitchFamily="34" charset="0"/>
              </a:rPr>
              <a:t>Over half (55%) lack confidence they can meet this demand.</a:t>
            </a:r>
          </a:p>
          <a:p>
            <a:pPr eaLnBrk="0" fontAlgn="base" hangingPunct="0">
              <a:spcBef>
                <a:spcPct val="0"/>
              </a:spcBef>
              <a:spcAft>
                <a:spcPct val="0"/>
              </a:spcAft>
              <a:buFontTx/>
              <a:buChar char="•"/>
            </a:pPr>
            <a:r>
              <a:rPr lang="en-US" altLang="en-US" sz="3000" b="0" dirty="0">
                <a:latin typeface="Arial" panose="020B0604020202020204" pitchFamily="34" charset="0"/>
              </a:rPr>
              <a:t>Nearly two-thirds (61%) expect to reduce or cut services due to funding challenges.</a:t>
            </a:r>
          </a:p>
          <a:p>
            <a:pPr eaLnBrk="0" fontAlgn="base" hangingPunct="0">
              <a:spcBef>
                <a:spcPct val="0"/>
              </a:spcBef>
              <a:spcAft>
                <a:spcPct val="0"/>
              </a:spcAft>
              <a:buFontTx/>
              <a:buChar char="•"/>
            </a:pPr>
            <a:r>
              <a:rPr lang="en-US" altLang="en-US" sz="3000" b="0" dirty="0">
                <a:latin typeface="Arial" panose="020B0604020202020204" pitchFamily="34" charset="0"/>
              </a:rPr>
              <a:t>Only 1 in 10 centers feel financially sustainable for the next year.</a:t>
            </a:r>
          </a:p>
          <a:p>
            <a:pPr eaLnBrk="0" fontAlgn="base" hangingPunct="0">
              <a:spcBef>
                <a:spcPct val="0"/>
              </a:spcBef>
              <a:spcAft>
                <a:spcPct val="0"/>
              </a:spcAft>
            </a:pPr>
            <a:r>
              <a:rPr lang="en-US" altLang="en-US" sz="3000" dirty="0">
                <a:latin typeface="Arial" panose="020B0604020202020204" pitchFamily="34" charset="0"/>
              </a:rPr>
              <a:t>Why Advice Matters</a:t>
            </a:r>
            <a:r>
              <a:rPr lang="en-US" altLang="en-US" sz="3000" b="0" dirty="0">
                <a:latin typeface="Arial" panose="020B0604020202020204" pitchFamily="34" charset="0"/>
              </a:rPr>
              <a:t>:</a:t>
            </a:r>
          </a:p>
          <a:p>
            <a:pPr eaLnBrk="0" fontAlgn="base" hangingPunct="0">
              <a:spcBef>
                <a:spcPct val="0"/>
              </a:spcBef>
              <a:spcAft>
                <a:spcPct val="0"/>
              </a:spcAft>
              <a:buFontTx/>
              <a:buChar char="•"/>
            </a:pPr>
            <a:r>
              <a:rPr lang="en-US" altLang="en-US" sz="3000" b="0" dirty="0">
                <a:latin typeface="Arial" panose="020B0604020202020204" pitchFamily="34" charset="0"/>
              </a:rPr>
              <a:t>A lifeline for vulnerable populations.</a:t>
            </a:r>
          </a:p>
          <a:p>
            <a:pPr eaLnBrk="0" fontAlgn="base" hangingPunct="0">
              <a:spcBef>
                <a:spcPct val="0"/>
              </a:spcBef>
              <a:spcAft>
                <a:spcPct val="0"/>
              </a:spcAft>
              <a:buFontTx/>
              <a:buChar char="•"/>
            </a:pPr>
            <a:r>
              <a:rPr lang="en-US" altLang="en-US" sz="3000" b="0" dirty="0">
                <a:latin typeface="Arial" panose="020B0604020202020204" pitchFamily="34" charset="0"/>
              </a:rPr>
              <a:t>Prevents problems from escalating into crises.</a:t>
            </a:r>
          </a:p>
          <a:p>
            <a:pPr eaLnBrk="0" fontAlgn="base" hangingPunct="0">
              <a:spcBef>
                <a:spcPct val="0"/>
              </a:spcBef>
              <a:spcAft>
                <a:spcPct val="0"/>
              </a:spcAft>
              <a:buFontTx/>
              <a:buChar char="•"/>
            </a:pPr>
            <a:r>
              <a:rPr lang="en-US" altLang="en-US" sz="3000" b="0" dirty="0">
                <a:latin typeface="Arial" panose="020B0604020202020204" pitchFamily="34" charset="0"/>
              </a:rPr>
              <a:t>Reduces pressure on public services like the NHS and local councils.</a:t>
            </a:r>
          </a:p>
          <a:p>
            <a:pPr eaLnBrk="0" fontAlgn="base" hangingPunct="0">
              <a:spcBef>
                <a:spcPct val="0"/>
              </a:spcBef>
              <a:spcAft>
                <a:spcPct val="0"/>
              </a:spcAft>
            </a:pPr>
            <a:r>
              <a:rPr lang="en-US" altLang="en-US" sz="3000" dirty="0">
                <a:latin typeface="Arial" panose="020B0604020202020204" pitchFamily="34" charset="0"/>
              </a:rPr>
              <a:t>Call for Urgent Action</a:t>
            </a:r>
            <a:r>
              <a:rPr lang="en-US" altLang="en-US" sz="3000" b="0" dirty="0">
                <a:latin typeface="Arial" panose="020B0604020202020204" pitchFamily="34" charset="0"/>
              </a:rPr>
              <a:t>:</a:t>
            </a:r>
          </a:p>
          <a:p>
            <a:pPr eaLnBrk="0" fontAlgn="base" hangingPunct="0">
              <a:spcBef>
                <a:spcPct val="0"/>
              </a:spcBef>
              <a:spcAft>
                <a:spcPct val="0"/>
              </a:spcAft>
              <a:buFontTx/>
              <a:buChar char="•"/>
            </a:pPr>
            <a:r>
              <a:rPr lang="en-US" altLang="en-US" sz="3000" b="0" dirty="0">
                <a:latin typeface="Arial" panose="020B0604020202020204" pitchFamily="34" charset="0"/>
              </a:rPr>
              <a:t>Without sustainable support, the most vulnerable will lose access to life-changing advice services.</a:t>
            </a:r>
          </a:p>
          <a:p>
            <a:pPr eaLnBrk="0" fontAlgn="base" hangingPunct="0">
              <a:spcBef>
                <a:spcPct val="0"/>
              </a:spcBef>
              <a:spcAft>
                <a:spcPct val="0"/>
              </a:spcAft>
            </a:pPr>
            <a:endParaRPr lang="en-US" altLang="en-US" sz="3000" b="0" dirty="0">
              <a:latin typeface="Arial" panose="020B0604020202020204" pitchFamily="34" charset="0"/>
            </a:endParaRPr>
          </a:p>
        </p:txBody>
      </p:sp>
    </p:spTree>
    <p:extLst>
      <p:ext uri="{BB962C8B-B14F-4D97-AF65-F5344CB8AC3E}">
        <p14:creationId xmlns:p14="http://schemas.microsoft.com/office/powerpoint/2010/main" val="3188105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EDF544-7757-4A36-A36E-4A9431F323C7}"/>
              </a:ext>
            </a:extLst>
          </p:cNvPr>
          <p:cNvSpPr>
            <a:spLocks noGrp="1"/>
          </p:cNvSpPr>
          <p:nvPr>
            <p:ph idx="1"/>
          </p:nvPr>
        </p:nvSpPr>
        <p:spPr>
          <a:xfrm>
            <a:off x="881063" y="1927232"/>
            <a:ext cx="16525193" cy="7865526"/>
          </a:xfrm>
        </p:spPr>
        <p:txBody>
          <a:bodyPr/>
          <a:lstStyle/>
          <a:p>
            <a:pPr marL="428625" lvl="1" indent="-428625">
              <a:buFont typeface="Arial" panose="020B0604020202020204" pitchFamily="34" charset="0"/>
              <a:buChar char="•"/>
            </a:pPr>
            <a:r>
              <a:rPr lang="en-GB" sz="3600" b="1" dirty="0"/>
              <a:t>Sustainable Funding Solutions</a:t>
            </a:r>
            <a:r>
              <a:rPr lang="en-GB" sz="3600" dirty="0"/>
              <a:t>:  Expand statutory funding for advice services , building on provisions in the Care Act 2014 and Homelessness Reduction Act 2017.</a:t>
            </a:r>
          </a:p>
          <a:p>
            <a:pPr marL="428625" lvl="1" indent="-428625">
              <a:buFont typeface="Arial" panose="020B0604020202020204" pitchFamily="34" charset="0"/>
              <a:buChar char="•"/>
            </a:pPr>
            <a:r>
              <a:rPr lang="en-GB" sz="3600" b="1" dirty="0"/>
              <a:t>Cross-Departmental Strategy: </a:t>
            </a:r>
            <a:r>
              <a:rPr lang="en-GB" sz="3600" dirty="0"/>
              <a:t>Create a government-wide advice strategy in England and Scotland, modelled on </a:t>
            </a:r>
            <a:r>
              <a:rPr lang="en-GB" sz="3600" dirty="0" err="1"/>
              <a:t>Wales'</a:t>
            </a:r>
            <a:r>
              <a:rPr lang="en-GB" sz="3600" dirty="0"/>
              <a:t> Information and Advice Action Plan, integrating advice across housing, health, social care, education and justice sectors.</a:t>
            </a:r>
          </a:p>
          <a:p>
            <a:pPr marL="428625" lvl="1" indent="-428625">
              <a:buFont typeface="Arial" panose="020B0604020202020204" pitchFamily="34" charset="0"/>
              <a:buChar char="•"/>
            </a:pPr>
            <a:r>
              <a:rPr lang="en-GB" sz="3600" b="1" dirty="0"/>
              <a:t>Workforce Development: </a:t>
            </a:r>
            <a:r>
              <a:rPr lang="en-GB" sz="3600" dirty="0"/>
              <a:t>Introduce apprenticeships and career pathways to support recruitment and retention.</a:t>
            </a:r>
          </a:p>
        </p:txBody>
      </p:sp>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p:txBody>
          <a:bodyPr/>
          <a:lstStyle/>
          <a:p>
            <a:pPr defTabSz="1371600"/>
            <a:fld id="{1C95DBEE-2C30-4F1D-BD15-3944EDF442B6}" type="slidenum">
              <a:rPr lang="en-GB">
                <a:latin typeface="Poppins"/>
              </a:rPr>
              <a:pPr defTabSz="1371600"/>
              <a:t>38</a:t>
            </a:fld>
            <a:endParaRPr lang="en-GB">
              <a:latin typeface="Poppins"/>
            </a:endParaRPr>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1983545" y="916266"/>
            <a:ext cx="14032523" cy="1010964"/>
          </a:xfrm>
        </p:spPr>
        <p:txBody>
          <a:bodyPr/>
          <a:lstStyle/>
          <a:p>
            <a:r>
              <a:rPr lang="en-US" dirty="0"/>
              <a:t>#AdviceSaves Policy Asks</a:t>
            </a:r>
          </a:p>
        </p:txBody>
      </p:sp>
    </p:spTree>
    <p:extLst>
      <p:ext uri="{BB962C8B-B14F-4D97-AF65-F5344CB8AC3E}">
        <p14:creationId xmlns:p14="http://schemas.microsoft.com/office/powerpoint/2010/main" val="41774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Advice Saves Campaign - AdviceUK">
            <a:hlinkClick r:id="" action="ppaction://media"/>
            <a:extLst>
              <a:ext uri="{FF2B5EF4-FFF2-40B4-BE49-F238E27FC236}">
                <a16:creationId xmlns:a16="http://schemas.microsoft.com/office/drawing/2014/main" id="{2911D0AF-9D52-A2C8-8C12-B173891E8D26}"/>
              </a:ext>
            </a:extLst>
          </p:cNvPr>
          <p:cNvPicPr>
            <a:picLocks noGrp="1" noRot="1" noChangeAspect="1"/>
          </p:cNvPicPr>
          <p:nvPr>
            <p:ph idx="1"/>
            <a:videoFile r:link="rId1"/>
          </p:nvPr>
        </p:nvPicPr>
        <p:blipFill>
          <a:blip r:embed="rId4"/>
          <a:stretch>
            <a:fillRect/>
          </a:stretch>
        </p:blipFill>
        <p:spPr>
          <a:xfrm>
            <a:off x="3047679" y="2294314"/>
            <a:ext cx="12192642" cy="6881957"/>
          </a:xfrm>
          <a:prstGeom prst="rect">
            <a:avLst/>
          </a:prstGeom>
        </p:spPr>
      </p:pic>
      <p:sp>
        <p:nvSpPr>
          <p:cNvPr id="4" name="Slide Number Placeholder 3">
            <a:extLst>
              <a:ext uri="{FF2B5EF4-FFF2-40B4-BE49-F238E27FC236}">
                <a16:creationId xmlns:a16="http://schemas.microsoft.com/office/drawing/2014/main" id="{1E966183-4E5E-D872-1A31-12A9E45885EB}"/>
              </a:ext>
            </a:extLst>
          </p:cNvPr>
          <p:cNvSpPr>
            <a:spLocks noGrp="1"/>
          </p:cNvSpPr>
          <p:nvPr>
            <p:ph type="sldNum" sz="quarter" idx="12"/>
          </p:nvPr>
        </p:nvSpPr>
        <p:spPr/>
        <p:txBody>
          <a:bodyPr/>
          <a:lstStyle/>
          <a:p>
            <a:pPr defTabSz="1371600"/>
            <a:fld id="{1C95DBEE-2C30-4F1D-BD15-3944EDF442B6}" type="slidenum">
              <a:rPr lang="en-GB">
                <a:latin typeface="Poppins"/>
              </a:rPr>
              <a:pPr defTabSz="1371600"/>
              <a:t>39</a:t>
            </a:fld>
            <a:endParaRPr lang="en-GB">
              <a:latin typeface="Poppins"/>
            </a:endParaRPr>
          </a:p>
        </p:txBody>
      </p:sp>
      <p:sp>
        <p:nvSpPr>
          <p:cNvPr id="5" name="Title 4">
            <a:extLst>
              <a:ext uri="{FF2B5EF4-FFF2-40B4-BE49-F238E27FC236}">
                <a16:creationId xmlns:a16="http://schemas.microsoft.com/office/drawing/2014/main" id="{FB8C7BD4-96FA-C99E-4487-4DF0A9145780}"/>
              </a:ext>
            </a:extLst>
          </p:cNvPr>
          <p:cNvSpPr>
            <a:spLocks noGrp="1"/>
          </p:cNvSpPr>
          <p:nvPr>
            <p:ph type="title"/>
          </p:nvPr>
        </p:nvSpPr>
        <p:spPr>
          <a:xfrm>
            <a:off x="881744" y="1110731"/>
            <a:ext cx="14205857" cy="1412336"/>
          </a:xfrm>
        </p:spPr>
        <p:txBody>
          <a:bodyPr/>
          <a:lstStyle/>
          <a:p>
            <a:r>
              <a:rPr lang="en-US" dirty="0"/>
              <a:t>#AdviceSaves Policy Asks</a:t>
            </a:r>
            <a:endParaRPr lang="en-GB" dirty="0"/>
          </a:p>
        </p:txBody>
      </p:sp>
    </p:spTree>
    <p:extLst>
      <p:ext uri="{BB962C8B-B14F-4D97-AF65-F5344CB8AC3E}">
        <p14:creationId xmlns:p14="http://schemas.microsoft.com/office/powerpoint/2010/main" val="21303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DD2A56D1-4117-2004-C223-2BC6D3D6196D}"/>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p:cNvSpPr txBox="1"/>
          <p:nvPr/>
        </p:nvSpPr>
        <p:spPr>
          <a:xfrm>
            <a:off x="11430000" y="1092445"/>
            <a:ext cx="6106886" cy="1015663"/>
          </a:xfrm>
          <a:prstGeom prst="rect">
            <a:avLst/>
          </a:prstGeom>
          <a:noFill/>
        </p:spPr>
        <p:txBody>
          <a:bodyPr wrap="square" rtlCol="0">
            <a:spAutoFit/>
          </a:bodyPr>
          <a:lstStyle/>
          <a:p>
            <a:pPr algn="ctr"/>
            <a:r>
              <a:rPr lang="en-GB" sz="6000" b="1" dirty="0">
                <a:solidFill>
                  <a:srgbClr val="743799"/>
                </a:solidFill>
                <a:latin typeface="Arial" panose="020B0604020202020204" pitchFamily="34" charset="0"/>
                <a:cs typeface="Arial" panose="020B0604020202020204" pitchFamily="34" charset="0"/>
              </a:rPr>
              <a:t>AGM Business </a:t>
            </a:r>
          </a:p>
        </p:txBody>
      </p:sp>
      <p:sp>
        <p:nvSpPr>
          <p:cNvPr id="12" name="TextBox 10"/>
          <p:cNvSpPr txBox="1">
            <a:spLocks noChangeArrowheads="1"/>
          </p:cNvSpPr>
          <p:nvPr/>
        </p:nvSpPr>
        <p:spPr bwMode="auto">
          <a:xfrm>
            <a:off x="1600200" y="4911110"/>
            <a:ext cx="8763000" cy="3631763"/>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defRPr/>
            </a:pPr>
            <a:r>
              <a:rPr lang="en-GB" sz="4400" dirty="0">
                <a:solidFill>
                  <a:schemeClr val="bg1"/>
                </a:solidFill>
                <a:latin typeface="Arial" panose="020B0604020202020204" pitchFamily="34" charset="0"/>
                <a:cs typeface="Arial" panose="020B0604020202020204" pitchFamily="34" charset="0"/>
              </a:rPr>
              <a:t>Minutes of Previous Meeting</a:t>
            </a:r>
          </a:p>
          <a:p>
            <a:pPr marL="457200" indent="-457200">
              <a:buFont typeface="Arial" panose="020B0604020202020204" pitchFamily="34" charset="0"/>
              <a:buChar char="•"/>
              <a:defRPr/>
            </a:pPr>
            <a:r>
              <a:rPr lang="en-GB" sz="4400" dirty="0">
                <a:solidFill>
                  <a:schemeClr val="bg1"/>
                </a:solidFill>
                <a:latin typeface="Arial" panose="020B0604020202020204" pitchFamily="34" charset="0"/>
                <a:cs typeface="Arial" panose="020B0604020202020204" pitchFamily="34" charset="0"/>
              </a:rPr>
              <a:t>Matters Arising</a:t>
            </a:r>
          </a:p>
          <a:p>
            <a:pPr marL="457200" indent="-457200">
              <a:buFont typeface="Arial" panose="020B0604020202020204" pitchFamily="34" charset="0"/>
              <a:buChar char="•"/>
              <a:defRPr/>
            </a:pPr>
            <a:r>
              <a:rPr lang="en-GB" sz="4400" dirty="0">
                <a:solidFill>
                  <a:schemeClr val="bg1"/>
                </a:solidFill>
                <a:latin typeface="Arial" panose="020B0604020202020204" pitchFamily="34" charset="0"/>
                <a:cs typeface="Arial" panose="020B0604020202020204" pitchFamily="34" charset="0"/>
              </a:rPr>
              <a:t>Election of Trustees</a:t>
            </a:r>
          </a:p>
          <a:p>
            <a:pPr marL="457200" indent="-457200">
              <a:buFont typeface="Arial" panose="020B0604020202020204" pitchFamily="34" charset="0"/>
              <a:buChar char="•"/>
              <a:defRPr/>
            </a:pPr>
            <a:r>
              <a:rPr lang="en-US" sz="4400" dirty="0">
                <a:solidFill>
                  <a:schemeClr val="bg1"/>
                </a:solidFill>
                <a:latin typeface="Arial" panose="020B0604020202020204" pitchFamily="34" charset="0"/>
                <a:cs typeface="Arial" panose="020B0604020202020204" pitchFamily="34" charset="0"/>
              </a:rPr>
              <a:t>Treasurer’s Report</a:t>
            </a:r>
          </a:p>
          <a:p>
            <a:pPr marL="457200" indent="-457200">
              <a:buFont typeface="Arial" panose="020B0604020202020204" pitchFamily="34" charset="0"/>
              <a:buChar char="•"/>
              <a:defRPr/>
            </a:pPr>
            <a:endParaRPr lang="en-US" sz="5400" dirty="0">
              <a:solidFill>
                <a:schemeClr val="bg1"/>
              </a:solidFill>
              <a:latin typeface="Arial" panose="020B0604020202020204" pitchFamily="34" charset="0"/>
              <a:cs typeface="Arial" panose="020B0604020202020204" pitchFamily="34" charset="0"/>
            </a:endParaRPr>
          </a:p>
        </p:txBody>
      </p:sp>
      <p:sp>
        <p:nvSpPr>
          <p:cNvPr id="4" name="Freeform 13">
            <a:extLst>
              <a:ext uri="{FF2B5EF4-FFF2-40B4-BE49-F238E27FC236}">
                <a16:creationId xmlns:a16="http://schemas.microsoft.com/office/drawing/2014/main" id="{58861AF6-210D-2D9C-511D-AC2B49BEC3A1}"/>
              </a:ext>
            </a:extLst>
          </p:cNvPr>
          <p:cNvSpPr/>
          <p:nvPr/>
        </p:nvSpPr>
        <p:spPr>
          <a:xfrm>
            <a:off x="306555" y="903953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6" name="TextBox 5">
            <a:extLst>
              <a:ext uri="{FF2B5EF4-FFF2-40B4-BE49-F238E27FC236}">
                <a16:creationId xmlns:a16="http://schemas.microsoft.com/office/drawing/2014/main" id="{C2EBB161-021A-983B-16DE-205E3B924236}"/>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848815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0CA1D2C5-BA6C-EBC1-B316-4E737D3BAC6E}"/>
            </a:ext>
          </a:extLst>
        </p:cNvPr>
        <p:cNvGrpSpPr/>
        <p:nvPr/>
      </p:nvGrpSpPr>
      <p:grpSpPr>
        <a:xfrm>
          <a:off x="0" y="0"/>
          <a:ext cx="0" cy="0"/>
          <a:chOff x="0" y="0"/>
          <a:chExt cx="0" cy="0"/>
        </a:xfrm>
      </p:grpSpPr>
      <p:sp>
        <p:nvSpPr>
          <p:cNvPr id="3" name="Rounded Rectangle 5">
            <a:extLst>
              <a:ext uri="{FF2B5EF4-FFF2-40B4-BE49-F238E27FC236}">
                <a16:creationId xmlns:a16="http://schemas.microsoft.com/office/drawing/2014/main" id="{D8A6BFD0-1623-51BF-7451-DD5DCC7F761B}"/>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099" name="TextBox 3">
            <a:extLst>
              <a:ext uri="{FF2B5EF4-FFF2-40B4-BE49-F238E27FC236}">
                <a16:creationId xmlns:a16="http://schemas.microsoft.com/office/drawing/2014/main" id="{519D3D6F-6F05-9D91-1F5F-D1DD93E8C19A}"/>
              </a:ext>
            </a:extLst>
          </p:cNvPr>
          <p:cNvSpPr txBox="1">
            <a:spLocks noChangeArrowheads="1"/>
          </p:cNvSpPr>
          <p:nvPr/>
        </p:nvSpPr>
        <p:spPr bwMode="auto">
          <a:xfrm>
            <a:off x="2286000" y="1"/>
            <a:ext cx="137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dirty="0"/>
          </a:p>
        </p:txBody>
      </p:sp>
      <p:pic>
        <p:nvPicPr>
          <p:cNvPr id="4" name="Picture 3">
            <a:extLst>
              <a:ext uri="{FF2B5EF4-FFF2-40B4-BE49-F238E27FC236}">
                <a16:creationId xmlns:a16="http://schemas.microsoft.com/office/drawing/2014/main" id="{8CAE5C2F-89CE-C375-E841-01A498E06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6636573" cy="6515012"/>
          </a:xfrm>
          <a:prstGeom prst="rect">
            <a:avLst/>
          </a:prstGeom>
        </p:spPr>
      </p:pic>
      <p:sp>
        <p:nvSpPr>
          <p:cNvPr id="7" name="TextBox 6">
            <a:extLst>
              <a:ext uri="{FF2B5EF4-FFF2-40B4-BE49-F238E27FC236}">
                <a16:creationId xmlns:a16="http://schemas.microsoft.com/office/drawing/2014/main" id="{29A6A352-20B5-36D6-204B-B773B0B17268}"/>
              </a:ext>
            </a:extLst>
          </p:cNvPr>
          <p:cNvSpPr txBox="1"/>
          <p:nvPr/>
        </p:nvSpPr>
        <p:spPr>
          <a:xfrm>
            <a:off x="11313843" y="336685"/>
            <a:ext cx="6106886" cy="2862322"/>
          </a:xfrm>
          <a:prstGeom prst="rect">
            <a:avLst/>
          </a:prstGeom>
          <a:noFill/>
        </p:spPr>
        <p:txBody>
          <a:bodyPr wrap="square" rtlCol="0">
            <a:spAutoFit/>
          </a:bodyPr>
          <a:lstStyle/>
          <a:p>
            <a:pPr algn="ctr"/>
            <a:r>
              <a:rPr lang="en-GB" sz="6000" b="1" dirty="0">
                <a:solidFill>
                  <a:srgbClr val="743799"/>
                </a:solidFill>
              </a:rPr>
              <a:t>Launch of Advice NI draft strategic plan </a:t>
            </a:r>
          </a:p>
        </p:txBody>
      </p:sp>
      <p:sp>
        <p:nvSpPr>
          <p:cNvPr id="16" name="TextBox 15">
            <a:extLst>
              <a:ext uri="{FF2B5EF4-FFF2-40B4-BE49-F238E27FC236}">
                <a16:creationId xmlns:a16="http://schemas.microsoft.com/office/drawing/2014/main" id="{A71988F5-822D-68DE-673F-CBC833DA7A9C}"/>
              </a:ext>
            </a:extLst>
          </p:cNvPr>
          <p:cNvSpPr txBox="1"/>
          <p:nvPr/>
        </p:nvSpPr>
        <p:spPr>
          <a:xfrm>
            <a:off x="4038600" y="4845345"/>
            <a:ext cx="10515600" cy="2862322"/>
          </a:xfrm>
          <a:prstGeom prst="rect">
            <a:avLst/>
          </a:prstGeom>
          <a:noFill/>
        </p:spPr>
        <p:txBody>
          <a:bodyPr wrap="square" rtlCol="0">
            <a:spAutoFit/>
          </a:bodyPr>
          <a:lstStyle/>
          <a:p>
            <a:pPr algn="ctr"/>
            <a:r>
              <a:rPr lang="en-GB" sz="6000" b="1" dirty="0">
                <a:solidFill>
                  <a:schemeClr val="bg1"/>
                </a:solidFill>
                <a:effectLst/>
                <a:latin typeface="Arial" panose="020B0604020202020204" pitchFamily="34" charset="0"/>
                <a:ea typeface="Calibri" panose="020F0502020204030204" pitchFamily="34" charset="0"/>
              </a:rPr>
              <a:t>Fiona Magee </a:t>
            </a:r>
          </a:p>
          <a:p>
            <a:pPr algn="ctr"/>
            <a:r>
              <a:rPr lang="en-GB" sz="6000" dirty="0">
                <a:solidFill>
                  <a:schemeClr val="bg1"/>
                </a:solidFill>
                <a:effectLst/>
                <a:latin typeface="Arial" panose="020B0604020202020204" pitchFamily="34" charset="0"/>
                <a:ea typeface="Calibri" panose="020F0502020204030204" pitchFamily="34" charset="0"/>
              </a:rPr>
              <a:t>Advice NI</a:t>
            </a:r>
          </a:p>
          <a:p>
            <a:pPr algn="ctr"/>
            <a:r>
              <a:rPr lang="en-GB" sz="6000" i="1" dirty="0">
                <a:solidFill>
                  <a:schemeClr val="bg1"/>
                </a:solidFill>
                <a:latin typeface="Arial" panose="020B0604020202020204" pitchFamily="34" charset="0"/>
                <a:ea typeface="Calibri" panose="020F0502020204030204" pitchFamily="34" charset="0"/>
              </a:rPr>
              <a:t>Strategic Plan for Consultation</a:t>
            </a:r>
            <a:r>
              <a:rPr lang="en-GB" sz="6000" i="1" dirty="0">
                <a:solidFill>
                  <a:schemeClr val="bg1"/>
                </a:solidFill>
                <a:effectLst/>
                <a:latin typeface="Arial" panose="020B0604020202020204" pitchFamily="34" charset="0"/>
                <a:ea typeface="Calibri" panose="020F0502020204030204" pitchFamily="34" charset="0"/>
              </a:rPr>
              <a:t> </a:t>
            </a:r>
            <a:endParaRPr lang="en-GB" sz="6000" i="1" dirty="0">
              <a:solidFill>
                <a:schemeClr val="bg1"/>
              </a:solidFill>
              <a:latin typeface="Arial" panose="020B0604020202020204" pitchFamily="34" charset="0"/>
              <a:cs typeface="Arial" panose="020B0604020202020204" pitchFamily="34" charset="0"/>
            </a:endParaRPr>
          </a:p>
        </p:txBody>
      </p:sp>
      <p:sp>
        <p:nvSpPr>
          <p:cNvPr id="2" name="Freeform 13">
            <a:extLst>
              <a:ext uri="{FF2B5EF4-FFF2-40B4-BE49-F238E27FC236}">
                <a16:creationId xmlns:a16="http://schemas.microsoft.com/office/drawing/2014/main" id="{94A6CEBB-6006-35FC-E8C9-B9BC7F7ED318}"/>
              </a:ext>
            </a:extLst>
          </p:cNvPr>
          <p:cNvSpPr/>
          <p:nvPr/>
        </p:nvSpPr>
        <p:spPr>
          <a:xfrm>
            <a:off x="304800" y="88011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41F338F8-ED8F-CCD1-0151-5EDFB12B80FD}"/>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42091163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56956-489D-C873-B253-998488D482ED}"/>
              </a:ext>
            </a:extLst>
          </p:cNvPr>
          <p:cNvPicPr>
            <a:picLocks noChangeAspect="1"/>
          </p:cNvPicPr>
          <p:nvPr/>
        </p:nvPicPr>
        <p:blipFill>
          <a:blip r:embed="rId2"/>
          <a:stretch>
            <a:fillRect/>
          </a:stretch>
        </p:blipFill>
        <p:spPr>
          <a:xfrm>
            <a:off x="0" y="-9423"/>
            <a:ext cx="18287999" cy="10305846"/>
          </a:xfrm>
          <a:prstGeom prst="rect">
            <a:avLst/>
          </a:prstGeom>
        </p:spPr>
      </p:pic>
    </p:spTree>
    <p:extLst>
      <p:ext uri="{BB962C8B-B14F-4D97-AF65-F5344CB8AC3E}">
        <p14:creationId xmlns:p14="http://schemas.microsoft.com/office/powerpoint/2010/main" val="4294211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9B14D4AE-8F99-3666-E17C-F6BEFDF6BA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B6E75D-5905-4202-9735-B2AF68FB3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4023159" cy="3949467"/>
          </a:xfrm>
          <a:prstGeom prst="rect">
            <a:avLst/>
          </a:prstGeom>
        </p:spPr>
      </p:pic>
      <p:sp>
        <p:nvSpPr>
          <p:cNvPr id="21" name="TextBox 20">
            <a:extLst>
              <a:ext uri="{FF2B5EF4-FFF2-40B4-BE49-F238E27FC236}">
                <a16:creationId xmlns:a16="http://schemas.microsoft.com/office/drawing/2014/main" id="{358FBBB1-2013-9FEE-B96C-2045BE8B0FF8}"/>
              </a:ext>
            </a:extLst>
          </p:cNvPr>
          <p:cNvSpPr txBox="1"/>
          <p:nvPr/>
        </p:nvSpPr>
        <p:spPr>
          <a:xfrm>
            <a:off x="3670248" y="377867"/>
            <a:ext cx="14236752"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Advice NI Strategic Focus Areas 2021-2024 </a:t>
            </a:r>
            <a:endParaRPr kumimoji="0" lang="en-GB" sz="6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1D6F1F83-00F5-279B-2A9B-8DF995DBBCBF}"/>
              </a:ext>
            </a:extLst>
          </p:cNvPr>
          <p:cNvSpPr txBox="1"/>
          <p:nvPr/>
        </p:nvSpPr>
        <p:spPr>
          <a:xfrm>
            <a:off x="1219200" y="4457700"/>
            <a:ext cx="14501351" cy="2912144"/>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54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Strengthening and Supporting the Network </a:t>
            </a:r>
            <a:endParaRPr kumimoji="0" lang="en-GB" sz="54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54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Meeting Client Need</a:t>
            </a:r>
            <a:endParaRPr kumimoji="0" lang="en-GB" sz="54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US" sz="54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Ensuring the Organisation is Fit for Purpose </a:t>
            </a:r>
            <a:endParaRPr kumimoji="0" lang="en-GB" sz="54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651150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7C9650F5-3041-3C7C-9652-4DD14F165A5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740501-8031-468C-9910-3860EA449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4023159" cy="3949467"/>
          </a:xfrm>
          <a:prstGeom prst="rect">
            <a:avLst/>
          </a:prstGeom>
        </p:spPr>
      </p:pic>
      <p:sp>
        <p:nvSpPr>
          <p:cNvPr id="10" name="TextBox 9">
            <a:extLst>
              <a:ext uri="{FF2B5EF4-FFF2-40B4-BE49-F238E27FC236}">
                <a16:creationId xmlns:a16="http://schemas.microsoft.com/office/drawing/2014/main" id="{823A8AB6-D1E0-E9E2-2904-F79CB5DD2D15}"/>
              </a:ext>
            </a:extLst>
          </p:cNvPr>
          <p:cNvSpPr txBox="1"/>
          <p:nvPr/>
        </p:nvSpPr>
        <p:spPr>
          <a:xfrm>
            <a:off x="9525000" y="5354122"/>
            <a:ext cx="4898434" cy="226581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Training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1,287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training sessions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10,000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attendees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97%</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satisfaction rate</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121</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new training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3A16FB-BF57-718D-79EF-53E0BCE5300D}"/>
              </a:ext>
            </a:extLst>
          </p:cNvPr>
          <p:cNvSpPr txBox="1"/>
          <p:nvPr/>
        </p:nvSpPr>
        <p:spPr>
          <a:xfrm>
            <a:off x="381000" y="2924549"/>
            <a:ext cx="9525000" cy="534736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Engagement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100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new Advice Link Users</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500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new Advice Matters subscribers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13</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channels of engagement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65+</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Social Policy Briefing Papers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265+</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Specialist Support queries</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PR Assistance – </a:t>
            </a: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31</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with press releases, </a:t>
            </a: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25</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with PR materials.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310 K+</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social media impressions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9k</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increase in social media followers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consultation responses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533DCD3-1923-F0A8-7C2A-32DA6319A68D}"/>
              </a:ext>
            </a:extLst>
          </p:cNvPr>
          <p:cNvSpPr txBox="1"/>
          <p:nvPr/>
        </p:nvSpPr>
        <p:spPr>
          <a:xfrm>
            <a:off x="9525000" y="7758509"/>
            <a:ext cx="4164849" cy="184108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Quality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6,920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CFR’s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104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assessor workshops,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55</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peer review workshops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B83F298-2D5A-C731-4469-6DD2DB1516FD}"/>
              </a:ext>
            </a:extLst>
          </p:cNvPr>
          <p:cNvSpPr txBox="1"/>
          <p:nvPr/>
        </p:nvSpPr>
        <p:spPr>
          <a:xfrm>
            <a:off x="403486" y="7354649"/>
            <a:ext cx="7474321" cy="226581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Digital</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31%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increase in use of the accessibility </a:t>
            </a:r>
            <a:r>
              <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tools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400+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people trained to go online safely</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20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Volunteer Digital Champions trained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Introduced MSO 365</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D5EB1FC-AFAE-2C2C-1E69-185735B8CF73}"/>
              </a:ext>
            </a:extLst>
          </p:cNvPr>
          <p:cNvSpPr txBox="1"/>
          <p:nvPr/>
        </p:nvSpPr>
        <p:spPr>
          <a:xfrm>
            <a:off x="9525000" y="2413997"/>
            <a:ext cx="7772400" cy="269054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Advice</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10,000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Information resources published annually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20,000+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callers to our helplines annually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£13m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business debt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£33.5m </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personal debt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120+</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Policy Guides </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6240C4B7-C8FE-C0A9-9E79-77C9D0C57C3B}"/>
              </a:ext>
            </a:extLst>
          </p:cNvPr>
          <p:cNvSpPr txBox="1"/>
          <p:nvPr/>
        </p:nvSpPr>
        <p:spPr>
          <a:xfrm>
            <a:off x="3670248" y="377867"/>
            <a:ext cx="1423675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Progress and Impact 2021-2024</a:t>
            </a:r>
            <a:endParaRPr kumimoji="0" lang="en-GB" sz="6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26515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799D4-7B80-35DE-B0EA-508618B7105F}"/>
              </a:ext>
            </a:extLst>
          </p:cNvPr>
          <p:cNvPicPr>
            <a:picLocks noChangeAspect="1"/>
          </p:cNvPicPr>
          <p:nvPr/>
        </p:nvPicPr>
        <p:blipFill>
          <a:blip r:embed="rId2"/>
          <a:stretch>
            <a:fillRect/>
          </a:stretch>
        </p:blipFill>
        <p:spPr>
          <a:xfrm>
            <a:off x="0" y="0"/>
            <a:ext cx="18360789" cy="10287000"/>
          </a:xfrm>
          <a:prstGeom prst="rect">
            <a:avLst/>
          </a:prstGeom>
        </p:spPr>
      </p:pic>
    </p:spTree>
    <p:extLst>
      <p:ext uri="{BB962C8B-B14F-4D97-AF65-F5344CB8AC3E}">
        <p14:creationId xmlns:p14="http://schemas.microsoft.com/office/powerpoint/2010/main" val="1169479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142A2-8048-9AF5-5DB5-F3B75C3B98F8}"/>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425749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4DF00-2EB7-DF0F-B7CA-9C3CB5234678}"/>
              </a:ext>
            </a:extLst>
          </p:cNvPr>
          <p:cNvPicPr>
            <a:picLocks noChangeAspect="1"/>
          </p:cNvPicPr>
          <p:nvPr/>
        </p:nvPicPr>
        <p:blipFill>
          <a:blip r:embed="rId2"/>
          <a:stretch>
            <a:fillRect/>
          </a:stretch>
        </p:blipFill>
        <p:spPr>
          <a:xfrm>
            <a:off x="0" y="0"/>
            <a:ext cx="18288000" cy="10302358"/>
          </a:xfrm>
          <a:prstGeom prst="rect">
            <a:avLst/>
          </a:prstGeom>
        </p:spPr>
      </p:pic>
    </p:spTree>
    <p:extLst>
      <p:ext uri="{BB962C8B-B14F-4D97-AF65-F5344CB8AC3E}">
        <p14:creationId xmlns:p14="http://schemas.microsoft.com/office/powerpoint/2010/main" val="1367197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BA36F-D67A-1555-F7FA-AD834934D5C5}"/>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767898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961B9-751F-30EF-D8D7-AD8E6BCA9BC7}"/>
              </a:ext>
            </a:extLst>
          </p:cNvPr>
          <p:cNvPicPr>
            <a:picLocks noChangeAspect="1"/>
          </p:cNvPicPr>
          <p:nvPr/>
        </p:nvPicPr>
        <p:blipFill>
          <a:blip r:embed="rId2"/>
          <a:stretch>
            <a:fillRect/>
          </a:stretch>
        </p:blipFill>
        <p:spPr>
          <a:xfrm>
            <a:off x="0" y="0"/>
            <a:ext cx="18288000" cy="10277966"/>
          </a:xfrm>
          <a:prstGeom prst="rect">
            <a:avLst/>
          </a:prstGeom>
        </p:spPr>
      </p:pic>
    </p:spTree>
    <p:extLst>
      <p:ext uri="{BB962C8B-B14F-4D97-AF65-F5344CB8AC3E}">
        <p14:creationId xmlns:p14="http://schemas.microsoft.com/office/powerpoint/2010/main" val="2519468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9B14D4AE-8F99-3666-E17C-F6BEFDF6BA42}"/>
            </a:ext>
          </a:extLst>
        </p:cNvPr>
        <p:cNvGrpSpPr/>
        <p:nvPr/>
      </p:nvGrpSpPr>
      <p:grpSpPr>
        <a:xfrm>
          <a:off x="0" y="0"/>
          <a:ext cx="0" cy="0"/>
          <a:chOff x="0" y="0"/>
          <a:chExt cx="0" cy="0"/>
        </a:xfrm>
      </p:grpSpPr>
      <p:sp>
        <p:nvSpPr>
          <p:cNvPr id="3" name="Rounded Rectangle 5">
            <a:extLst>
              <a:ext uri="{FF2B5EF4-FFF2-40B4-BE49-F238E27FC236}">
                <a16:creationId xmlns:a16="http://schemas.microsoft.com/office/drawing/2014/main" id="{04033409-7354-281C-DC20-10981AFE1A91}"/>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099" name="TextBox 3">
            <a:extLst>
              <a:ext uri="{FF2B5EF4-FFF2-40B4-BE49-F238E27FC236}">
                <a16:creationId xmlns:a16="http://schemas.microsoft.com/office/drawing/2014/main" id="{1640A184-60DE-A04C-C952-7191173ED03A}"/>
              </a:ext>
            </a:extLst>
          </p:cNvPr>
          <p:cNvSpPr txBox="1">
            <a:spLocks noChangeArrowheads="1"/>
          </p:cNvSpPr>
          <p:nvPr/>
        </p:nvSpPr>
        <p:spPr bwMode="auto">
          <a:xfrm>
            <a:off x="2286000" y="1"/>
            <a:ext cx="1371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3600" dirty="0"/>
          </a:p>
        </p:txBody>
      </p:sp>
      <p:pic>
        <p:nvPicPr>
          <p:cNvPr id="4" name="Picture 3">
            <a:extLst>
              <a:ext uri="{FF2B5EF4-FFF2-40B4-BE49-F238E27FC236}">
                <a16:creationId xmlns:a16="http://schemas.microsoft.com/office/drawing/2014/main" id="{95B6E75D-5905-4202-9735-B2AF68FB3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9" y="-190197"/>
            <a:ext cx="6636573" cy="6515012"/>
          </a:xfrm>
          <a:prstGeom prst="rect">
            <a:avLst/>
          </a:prstGeom>
        </p:spPr>
      </p:pic>
      <p:sp>
        <p:nvSpPr>
          <p:cNvPr id="7" name="TextBox 6">
            <a:extLst>
              <a:ext uri="{FF2B5EF4-FFF2-40B4-BE49-F238E27FC236}">
                <a16:creationId xmlns:a16="http://schemas.microsoft.com/office/drawing/2014/main" id="{E38D892B-6CF0-A7A2-3BA3-91A237632091}"/>
              </a:ext>
            </a:extLst>
          </p:cNvPr>
          <p:cNvSpPr txBox="1"/>
          <p:nvPr/>
        </p:nvSpPr>
        <p:spPr>
          <a:xfrm>
            <a:off x="11313843" y="336685"/>
            <a:ext cx="6106886" cy="1015663"/>
          </a:xfrm>
          <a:prstGeom prst="rect">
            <a:avLst/>
          </a:prstGeom>
          <a:noFill/>
        </p:spPr>
        <p:txBody>
          <a:bodyPr wrap="square" rtlCol="0">
            <a:spAutoFit/>
          </a:bodyPr>
          <a:lstStyle/>
          <a:p>
            <a:pPr algn="ctr"/>
            <a:r>
              <a:rPr lang="en-GB" sz="6000" b="1" dirty="0">
                <a:solidFill>
                  <a:srgbClr val="743799"/>
                </a:solidFill>
              </a:rPr>
              <a:t>Panel Discussion</a:t>
            </a:r>
          </a:p>
        </p:txBody>
      </p:sp>
      <p:sp>
        <p:nvSpPr>
          <p:cNvPr id="16" name="TextBox 15">
            <a:extLst>
              <a:ext uri="{FF2B5EF4-FFF2-40B4-BE49-F238E27FC236}">
                <a16:creationId xmlns:a16="http://schemas.microsoft.com/office/drawing/2014/main" id="{1B2D0BEB-4FF9-8ED0-B13F-1B365191375C}"/>
              </a:ext>
            </a:extLst>
          </p:cNvPr>
          <p:cNvSpPr txBox="1"/>
          <p:nvPr/>
        </p:nvSpPr>
        <p:spPr>
          <a:xfrm>
            <a:off x="2651635" y="4133338"/>
            <a:ext cx="15636365" cy="5447645"/>
          </a:xfrm>
          <a:prstGeom prst="rect">
            <a:avLst/>
          </a:prstGeom>
          <a:noFill/>
        </p:spPr>
        <p:txBody>
          <a:bodyPr wrap="square" rtlCol="0">
            <a:spAutoFit/>
          </a:bodyPr>
          <a:lstStyle/>
          <a:p>
            <a:r>
              <a:rPr lang="en-GB" sz="4800" b="1" dirty="0">
                <a:solidFill>
                  <a:schemeClr val="bg1"/>
                </a:solidFill>
                <a:effectLst/>
                <a:latin typeface="Arial" panose="020B0604020202020204" pitchFamily="34" charset="0"/>
                <a:ea typeface="Calibri" panose="020F0502020204030204" pitchFamily="34" charset="0"/>
              </a:rPr>
              <a:t>Panel Chaired by John Campbell, BBC NI</a:t>
            </a:r>
          </a:p>
          <a:p>
            <a:r>
              <a:rPr lang="en-GB" sz="4800" b="1" dirty="0">
                <a:solidFill>
                  <a:schemeClr val="bg1"/>
                </a:solidFill>
                <a:effectLst/>
                <a:latin typeface="Arial" panose="020B0604020202020204" pitchFamily="34" charset="0"/>
                <a:ea typeface="Calibri" panose="020F0502020204030204" pitchFamily="34" charset="0"/>
              </a:rPr>
              <a:t>Economics &amp; Business Editor</a:t>
            </a:r>
          </a:p>
          <a:p>
            <a:pPr marL="685800" indent="-685800">
              <a:buFont typeface="Arial" panose="020B0604020202020204" pitchFamily="34" charset="0"/>
              <a:buChar char="•"/>
            </a:pPr>
            <a:endParaRPr lang="en-GB"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85800" indent="-685800">
              <a:buFont typeface="Arial" panose="020B0604020202020204" pitchFamily="34" charset="0"/>
              <a:buChar char="•"/>
            </a:pPr>
            <a:r>
              <a:rPr lang="en-GB" sz="4400" dirty="0">
                <a:solidFill>
                  <a:schemeClr val="bg1"/>
                </a:solidFill>
                <a:latin typeface="Arial" panose="020B0604020202020204" pitchFamily="34" charset="0"/>
                <a:ea typeface="Calibri" panose="020F0502020204030204" pitchFamily="34" charset="0"/>
                <a:cs typeface="Arial" panose="020B0604020202020204" pitchFamily="34" charset="0"/>
              </a:rPr>
              <a:t>David Tarr, Department for Communities</a:t>
            </a:r>
          </a:p>
          <a:p>
            <a:pPr marL="685800" indent="-685800">
              <a:buFont typeface="Arial" panose="020B0604020202020204" pitchFamily="34" charset="0"/>
              <a:buChar char="•"/>
            </a:pPr>
            <a:r>
              <a:rPr lang="en-GB" sz="4400" dirty="0">
                <a:solidFill>
                  <a:schemeClr val="bg1"/>
                </a:solidFill>
                <a:latin typeface="Arial" panose="020B0604020202020204" pitchFamily="34" charset="0"/>
                <a:ea typeface="Calibri" panose="020F0502020204030204" pitchFamily="34" charset="0"/>
                <a:cs typeface="Arial" panose="020B0604020202020204" pitchFamily="34" charset="0"/>
              </a:rPr>
              <a:t>Liz Bayram, Advice UK </a:t>
            </a:r>
          </a:p>
          <a:p>
            <a:pPr marL="685800" indent="-685800">
              <a:buFont typeface="Arial" panose="020B0604020202020204" pitchFamily="34" charset="0"/>
              <a:buChar char="•"/>
            </a:pPr>
            <a:r>
              <a:rPr lang="en-GB" sz="4400" dirty="0">
                <a:solidFill>
                  <a:schemeClr val="bg1"/>
                </a:solidFill>
                <a:latin typeface="Arial" panose="020B0604020202020204" pitchFamily="34" charset="0"/>
                <a:ea typeface="Calibri" panose="020F0502020204030204" pitchFamily="34" charset="0"/>
                <a:cs typeface="Arial" panose="020B0604020202020204" pitchFamily="34" charset="0"/>
              </a:rPr>
              <a:t>Bob Stronge, Advice NI</a:t>
            </a:r>
          </a:p>
          <a:p>
            <a:pPr marL="685800" indent="-685800">
              <a:buFont typeface="Arial" panose="020B0604020202020204" pitchFamily="34" charset="0"/>
              <a:buChar char="•"/>
            </a:pPr>
            <a:r>
              <a:rPr lang="en-GB" sz="4400" dirty="0">
                <a:solidFill>
                  <a:schemeClr val="bg1"/>
                </a:solidFill>
                <a:latin typeface="Arial" panose="020B0604020202020204" pitchFamily="34" charset="0"/>
                <a:ea typeface="Calibri" panose="020F0502020204030204" pitchFamily="34" charset="0"/>
                <a:cs typeface="Arial" panose="020B0604020202020204" pitchFamily="34" charset="0"/>
              </a:rPr>
              <a:t>Clare Carter, Access to Justice Foundation </a:t>
            </a:r>
          </a:p>
          <a:p>
            <a:pPr marL="685800" indent="-685800">
              <a:buFont typeface="Arial" panose="020B0604020202020204" pitchFamily="34" charset="0"/>
              <a:buChar char="•"/>
            </a:pPr>
            <a:r>
              <a:rPr lang="en-GB" sz="4400" dirty="0">
                <a:solidFill>
                  <a:schemeClr val="bg1"/>
                </a:solidFill>
                <a:latin typeface="Arial" panose="020B0604020202020204" pitchFamily="34" charset="0"/>
                <a:ea typeface="Calibri" panose="020F0502020204030204" pitchFamily="34" charset="0"/>
                <a:cs typeface="Arial" panose="020B0604020202020204" pitchFamily="34" charset="0"/>
              </a:rPr>
              <a:t>Agnes Fraser, Tar </a:t>
            </a:r>
            <a:r>
              <a:rPr lang="en-GB" sz="4400" dirty="0" err="1">
                <a:solidFill>
                  <a:schemeClr val="bg1"/>
                </a:solidFill>
                <a:latin typeface="Arial" panose="020B0604020202020204" pitchFamily="34" charset="0"/>
                <a:ea typeface="Calibri" panose="020F0502020204030204" pitchFamily="34" charset="0"/>
                <a:cs typeface="Arial" panose="020B0604020202020204" pitchFamily="34" charset="0"/>
              </a:rPr>
              <a:t>Isteach</a:t>
            </a:r>
            <a:endParaRPr lang="en-GB" sz="4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Freeform 13">
            <a:extLst>
              <a:ext uri="{FF2B5EF4-FFF2-40B4-BE49-F238E27FC236}">
                <a16:creationId xmlns:a16="http://schemas.microsoft.com/office/drawing/2014/main" id="{63ED51FE-4293-0B0D-A54D-013D64D495A0}"/>
              </a:ext>
            </a:extLst>
          </p:cNvPr>
          <p:cNvSpPr/>
          <p:nvPr/>
        </p:nvSpPr>
        <p:spPr>
          <a:xfrm>
            <a:off x="304800" y="88011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EF46B85C-2FC4-FACA-5A81-EA5AEEEF765B}"/>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16542076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981FC42F-A16D-AB26-AB35-8B14C95168A4}"/>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p:cNvSpPr txBox="1"/>
          <p:nvPr/>
        </p:nvSpPr>
        <p:spPr>
          <a:xfrm>
            <a:off x="11313843" y="782642"/>
            <a:ext cx="6106886" cy="1938992"/>
          </a:xfrm>
          <a:prstGeom prst="rect">
            <a:avLst/>
          </a:prstGeom>
          <a:noFill/>
        </p:spPr>
        <p:txBody>
          <a:bodyPr wrap="square" rtlCol="0">
            <a:spAutoFit/>
          </a:bodyPr>
          <a:lstStyle/>
          <a:p>
            <a:pPr algn="ctr"/>
            <a:r>
              <a:rPr lang="en-GB" sz="6000" b="1" dirty="0">
                <a:solidFill>
                  <a:srgbClr val="743799"/>
                </a:solidFill>
                <a:latin typeface="Arial" panose="020B0604020202020204" pitchFamily="34" charset="0"/>
                <a:cs typeface="Arial" panose="020B0604020202020204" pitchFamily="34" charset="0"/>
              </a:rPr>
              <a:t>Election of Trustees</a:t>
            </a:r>
          </a:p>
        </p:txBody>
      </p:sp>
      <p:sp>
        <p:nvSpPr>
          <p:cNvPr id="12" name="TextBox 10"/>
          <p:cNvSpPr txBox="1">
            <a:spLocks noChangeArrowheads="1"/>
          </p:cNvSpPr>
          <p:nvPr/>
        </p:nvSpPr>
        <p:spPr bwMode="auto">
          <a:xfrm>
            <a:off x="2539912" y="3495116"/>
            <a:ext cx="13720359" cy="6324680"/>
          </a:xfrm>
          <a:prstGeom prst="rect">
            <a:avLst/>
          </a:prstGeom>
          <a:noFill/>
          <a:ln w="9525">
            <a:noFill/>
            <a:miter lim="800000"/>
            <a:headEnd/>
            <a:tailEnd/>
          </a:ln>
        </p:spPr>
        <p:txBody>
          <a:bodyPr wrap="square">
            <a:spAutoFit/>
          </a:bodyPr>
          <a:lstStyle/>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Mathilda Taulbutt – Causeway Women’s Aid  </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Joanne Farrell – Belfast Unemployed Resource Centre</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Barry McMullan – NIACRO </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Gerard O’Neill – Springfield Charitable Association Ltd </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Michele Loughran – </a:t>
            </a:r>
            <a:r>
              <a:rPr lang="en-GB" sz="32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Mindwise</a:t>
            </a:r>
            <a:endPar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Aisling Cunningham – Housing Rights</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Gerard Morgan – East Belfast Independent Advice Centre</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Derek McGregor – Community Advice Ards and North Down</a:t>
            </a:r>
          </a:p>
          <a:p>
            <a:pPr>
              <a:lnSpc>
                <a:spcPct val="115000"/>
              </a:lnSpc>
              <a:spcAft>
                <a:spcPts val="1000"/>
              </a:spcAft>
            </a:pPr>
            <a:r>
              <a:rPr lang="en-GB" sz="3200" dirty="0">
                <a:solidFill>
                  <a:schemeClr val="bg1"/>
                </a:solidFill>
                <a:effectLst/>
                <a:latin typeface="Arial" panose="020B0604020202020204" pitchFamily="34" charset="0"/>
                <a:ea typeface="Aptos" panose="020B0004020202020204" pitchFamily="34" charset="0"/>
                <a:cs typeface="Arial" panose="020B0604020202020204" pitchFamily="34" charset="0"/>
              </a:rPr>
              <a:t>Sinead McKinley – South Tyrone Empowerment Programme</a:t>
            </a:r>
          </a:p>
        </p:txBody>
      </p:sp>
      <p:sp>
        <p:nvSpPr>
          <p:cNvPr id="3" name="Freeform 13">
            <a:extLst>
              <a:ext uri="{FF2B5EF4-FFF2-40B4-BE49-F238E27FC236}">
                <a16:creationId xmlns:a16="http://schemas.microsoft.com/office/drawing/2014/main" id="{1E4D375F-F8FA-8578-3D1E-D3835DE5CE94}"/>
              </a:ext>
            </a:extLst>
          </p:cNvPr>
          <p:cNvSpPr/>
          <p:nvPr/>
        </p:nvSpPr>
        <p:spPr>
          <a:xfrm>
            <a:off x="306555" y="903953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35E281CB-C7D8-61DA-C966-B1EF2F04D55E}"/>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679808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3250771C-F28E-ED71-ACC3-A226D491544E}"/>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p:cNvSpPr txBox="1"/>
          <p:nvPr/>
        </p:nvSpPr>
        <p:spPr>
          <a:xfrm>
            <a:off x="11811000" y="1114987"/>
            <a:ext cx="6106886" cy="1015663"/>
          </a:xfrm>
          <a:prstGeom prst="rect">
            <a:avLst/>
          </a:prstGeom>
          <a:noFill/>
        </p:spPr>
        <p:txBody>
          <a:bodyPr wrap="square" rtlCol="0">
            <a:spAutoFit/>
          </a:bodyPr>
          <a:lstStyle/>
          <a:p>
            <a:r>
              <a:rPr lang="en-GB" sz="6000" b="1" dirty="0">
                <a:solidFill>
                  <a:srgbClr val="743799"/>
                </a:solidFill>
              </a:rPr>
              <a:t>Closing remarks </a:t>
            </a:r>
          </a:p>
        </p:txBody>
      </p:sp>
      <p:sp>
        <p:nvSpPr>
          <p:cNvPr id="2" name="Freeform 13">
            <a:extLst>
              <a:ext uri="{FF2B5EF4-FFF2-40B4-BE49-F238E27FC236}">
                <a16:creationId xmlns:a16="http://schemas.microsoft.com/office/drawing/2014/main" id="{8366A10C-3157-FA19-86B8-16CEB98C628C}"/>
              </a:ext>
            </a:extLst>
          </p:cNvPr>
          <p:cNvSpPr/>
          <p:nvPr/>
        </p:nvSpPr>
        <p:spPr>
          <a:xfrm>
            <a:off x="200685" y="88011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B875C223-37CB-808B-182E-622545CDC205}"/>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
        <p:nvSpPr>
          <p:cNvPr id="7" name="TextBox 6">
            <a:extLst>
              <a:ext uri="{FF2B5EF4-FFF2-40B4-BE49-F238E27FC236}">
                <a16:creationId xmlns:a16="http://schemas.microsoft.com/office/drawing/2014/main" id="{FE05CA9A-2B38-16AC-1BF6-2876D35E42C7}"/>
              </a:ext>
            </a:extLst>
          </p:cNvPr>
          <p:cNvSpPr txBox="1"/>
          <p:nvPr/>
        </p:nvSpPr>
        <p:spPr>
          <a:xfrm>
            <a:off x="4472449" y="4291469"/>
            <a:ext cx="9210366" cy="2862322"/>
          </a:xfrm>
          <a:prstGeom prst="rect">
            <a:avLst/>
          </a:prstGeom>
          <a:noFill/>
        </p:spPr>
        <p:txBody>
          <a:bodyPr wrap="square">
            <a:spAutoFit/>
          </a:bodyPr>
          <a:lstStyle/>
          <a:p>
            <a:pPr algn="ctr"/>
            <a:r>
              <a:rPr lang="en-GB" sz="6000" dirty="0">
                <a:solidFill>
                  <a:schemeClr val="bg1"/>
                </a:solidFill>
                <a:effectLst/>
                <a:latin typeface="Arial" panose="020B0604020202020204" pitchFamily="34" charset="0"/>
                <a:ea typeface="Calibri" panose="020F0502020204030204" pitchFamily="34" charset="0"/>
              </a:rPr>
              <a:t>Bob Stronge</a:t>
            </a:r>
            <a:endParaRPr lang="en-GB" sz="6000" dirty="0">
              <a:solidFill>
                <a:schemeClr val="bg1"/>
              </a:solidFill>
              <a:latin typeface="Arial" panose="020B0604020202020204" pitchFamily="34" charset="0"/>
              <a:ea typeface="Calibri" panose="020F0502020204030204" pitchFamily="34" charset="0"/>
            </a:endParaRPr>
          </a:p>
          <a:p>
            <a:pPr algn="ctr"/>
            <a:r>
              <a:rPr lang="en-GB" sz="6000" dirty="0">
                <a:solidFill>
                  <a:schemeClr val="bg1"/>
                </a:solidFill>
                <a:effectLst/>
                <a:latin typeface="Arial" panose="020B0604020202020204" pitchFamily="34" charset="0"/>
                <a:ea typeface="Calibri" panose="020F0502020204030204" pitchFamily="34" charset="0"/>
              </a:rPr>
              <a:t>CEO</a:t>
            </a:r>
          </a:p>
          <a:p>
            <a:pPr algn="ctr"/>
            <a:r>
              <a:rPr lang="en-GB" sz="6000" dirty="0">
                <a:solidFill>
                  <a:schemeClr val="bg1"/>
                </a:solidFill>
                <a:effectLst/>
                <a:latin typeface="Arial" panose="020B0604020202020204" pitchFamily="34" charset="0"/>
                <a:ea typeface="Calibri" panose="020F0502020204030204" pitchFamily="34" charset="0"/>
              </a:rPr>
              <a:t>Advice NI </a:t>
            </a:r>
            <a:endParaRPr lang="en-GB" sz="6000" dirty="0">
              <a:solidFill>
                <a:schemeClr val="bg1"/>
              </a:solidFill>
            </a:endParaRPr>
          </a:p>
        </p:txBody>
      </p:sp>
    </p:spTree>
    <p:extLst>
      <p:ext uri="{BB962C8B-B14F-4D97-AF65-F5344CB8AC3E}">
        <p14:creationId xmlns:p14="http://schemas.microsoft.com/office/powerpoint/2010/main" val="3158651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DEBA2F25-261D-AA4F-9C88-1B1EBB73FE95}"/>
            </a:ext>
          </a:extLst>
        </p:cNvPr>
        <p:cNvGrpSpPr/>
        <p:nvPr/>
      </p:nvGrpSpPr>
      <p:grpSpPr>
        <a:xfrm>
          <a:off x="0" y="0"/>
          <a:ext cx="0" cy="0"/>
          <a:chOff x="0" y="0"/>
          <a:chExt cx="0" cy="0"/>
        </a:xfrm>
      </p:grpSpPr>
      <p:sp>
        <p:nvSpPr>
          <p:cNvPr id="3" name="Rounded Rectangle 5">
            <a:extLst>
              <a:ext uri="{FF2B5EF4-FFF2-40B4-BE49-F238E27FC236}">
                <a16:creationId xmlns:a16="http://schemas.microsoft.com/office/drawing/2014/main" id="{4D9ED45E-0BEA-9DFD-2EC9-8714C74108ED}"/>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EAD86C03-648A-3A55-A952-F7D4A4BBA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a:extLst>
              <a:ext uri="{FF2B5EF4-FFF2-40B4-BE49-F238E27FC236}">
                <a16:creationId xmlns:a16="http://schemas.microsoft.com/office/drawing/2014/main" id="{615EEB63-69DC-7FD1-E041-71BFBD8E7C7F}"/>
              </a:ext>
            </a:extLst>
          </p:cNvPr>
          <p:cNvSpPr txBox="1"/>
          <p:nvPr/>
        </p:nvSpPr>
        <p:spPr>
          <a:xfrm>
            <a:off x="12877800" y="1110558"/>
            <a:ext cx="610688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43799"/>
                </a:solidFill>
                <a:effectLst/>
                <a:uLnTx/>
                <a:uFillTx/>
                <a:latin typeface="Calibri"/>
                <a:ea typeface="+mn-ea"/>
                <a:cs typeface="+mn-cs"/>
              </a:rPr>
              <a:t>Lunch</a:t>
            </a:r>
          </a:p>
        </p:txBody>
      </p:sp>
      <p:sp>
        <p:nvSpPr>
          <p:cNvPr id="2" name="Freeform 13">
            <a:extLst>
              <a:ext uri="{FF2B5EF4-FFF2-40B4-BE49-F238E27FC236}">
                <a16:creationId xmlns:a16="http://schemas.microsoft.com/office/drawing/2014/main" id="{ABD19D0E-FD1A-B2DA-2A5D-4AA944685CC7}"/>
              </a:ext>
            </a:extLst>
          </p:cNvPr>
          <p:cNvSpPr/>
          <p:nvPr/>
        </p:nvSpPr>
        <p:spPr>
          <a:xfrm>
            <a:off x="200685" y="88011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F22479E-AA27-2883-CEC1-5C0760FB2C2F}"/>
              </a:ext>
            </a:extLst>
          </p:cNvPr>
          <p:cNvSpPr txBox="1"/>
          <p:nvPr/>
        </p:nvSpPr>
        <p:spPr>
          <a:xfrm>
            <a:off x="13335000" y="8635783"/>
            <a:ext cx="4552951" cy="1354217"/>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#AdviceNIAGM2024</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#AccessForAll</a:t>
            </a:r>
            <a:endPar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@AdviceNI </a:t>
            </a:r>
          </a:p>
        </p:txBody>
      </p:sp>
      <p:sp>
        <p:nvSpPr>
          <p:cNvPr id="7" name="TextBox 6">
            <a:extLst>
              <a:ext uri="{FF2B5EF4-FFF2-40B4-BE49-F238E27FC236}">
                <a16:creationId xmlns:a16="http://schemas.microsoft.com/office/drawing/2014/main" id="{9F98FB99-3C51-1C22-6DC3-65AE6604C108}"/>
              </a:ext>
            </a:extLst>
          </p:cNvPr>
          <p:cNvSpPr txBox="1"/>
          <p:nvPr/>
        </p:nvSpPr>
        <p:spPr>
          <a:xfrm>
            <a:off x="3739243" y="4206776"/>
            <a:ext cx="111252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dirty="0">
                <a:solidFill>
                  <a:prstClr val="white"/>
                </a:solidFill>
                <a:latin typeface="Arial" panose="020B0604020202020204" pitchFamily="34" charset="0"/>
                <a:ea typeface="Calibri" panose="020F0502020204030204" pitchFamily="34" charset="0"/>
              </a:rPr>
              <a:t>Lunch is being s</a:t>
            </a:r>
            <a:r>
              <a:rPr kumimoji="0" lang="en-GB" sz="72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mn-cs"/>
              </a:rPr>
              <a:t>erved</a:t>
            </a:r>
            <a:r>
              <a:rPr kumimoji="0" lang="en-GB" sz="7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Conference Rooms 1 &amp; 2</a:t>
            </a:r>
            <a:endParaRPr kumimoji="0" lang="en-GB" sz="7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695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7A06B8E3-0F2F-1A86-9C73-E792F15C2D1F}"/>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p:cNvSpPr txBox="1"/>
          <p:nvPr/>
        </p:nvSpPr>
        <p:spPr>
          <a:xfrm>
            <a:off x="12573000" y="780768"/>
            <a:ext cx="6106886" cy="1938992"/>
          </a:xfrm>
          <a:prstGeom prst="rect">
            <a:avLst/>
          </a:prstGeom>
          <a:noFill/>
        </p:spPr>
        <p:txBody>
          <a:bodyPr wrap="square" rtlCol="0">
            <a:spAutoFit/>
          </a:bodyPr>
          <a:lstStyle/>
          <a:p>
            <a:r>
              <a:rPr lang="en-GB" sz="6000" b="1" dirty="0">
                <a:solidFill>
                  <a:srgbClr val="743799"/>
                </a:solidFill>
                <a:latin typeface="Arial" panose="020B0604020202020204" pitchFamily="34" charset="0"/>
                <a:cs typeface="Arial" panose="020B0604020202020204" pitchFamily="34" charset="0"/>
              </a:rPr>
              <a:t>Treasurer’s</a:t>
            </a:r>
            <a:br>
              <a:rPr lang="en-GB" sz="6000" b="1" dirty="0">
                <a:solidFill>
                  <a:srgbClr val="743799"/>
                </a:solidFill>
                <a:latin typeface="Arial" panose="020B0604020202020204" pitchFamily="34" charset="0"/>
                <a:cs typeface="Arial" panose="020B0604020202020204" pitchFamily="34" charset="0"/>
              </a:rPr>
            </a:br>
            <a:r>
              <a:rPr lang="en-GB" sz="6000" b="1" dirty="0">
                <a:solidFill>
                  <a:srgbClr val="743799"/>
                </a:solidFill>
                <a:latin typeface="Arial" panose="020B0604020202020204" pitchFamily="34" charset="0"/>
                <a:cs typeface="Arial" panose="020B0604020202020204" pitchFamily="34" charset="0"/>
              </a:rPr>
              <a:t>Report</a:t>
            </a:r>
          </a:p>
        </p:txBody>
      </p:sp>
      <p:sp>
        <p:nvSpPr>
          <p:cNvPr id="3" name="TextBox 10">
            <a:extLst>
              <a:ext uri="{FF2B5EF4-FFF2-40B4-BE49-F238E27FC236}">
                <a16:creationId xmlns:a16="http://schemas.microsoft.com/office/drawing/2014/main" id="{F0FA0279-BA0D-50BA-5788-5CAD4DDAA50F}"/>
              </a:ext>
            </a:extLst>
          </p:cNvPr>
          <p:cNvSpPr txBox="1">
            <a:spLocks noChangeArrowheads="1"/>
          </p:cNvSpPr>
          <p:nvPr/>
        </p:nvSpPr>
        <p:spPr bwMode="auto">
          <a:xfrm>
            <a:off x="3048000" y="4076700"/>
            <a:ext cx="9525000" cy="2862322"/>
          </a:xfrm>
          <a:prstGeom prst="rect">
            <a:avLst/>
          </a:prstGeom>
          <a:noFill/>
          <a:ln w="9525">
            <a:noFill/>
            <a:miter lim="800000"/>
            <a:headEnd/>
            <a:tailEnd/>
          </a:ln>
        </p:spPr>
        <p:txBody>
          <a:bodyPr wrap="square">
            <a:spAutoFit/>
          </a:bodyPr>
          <a:lstStyle/>
          <a:p>
            <a:pPr>
              <a:defRPr/>
            </a:pPr>
            <a:r>
              <a:rPr lang="en-US" sz="6000" dirty="0">
                <a:solidFill>
                  <a:schemeClr val="bg1"/>
                </a:solidFill>
                <a:latin typeface="Arial" panose="020B0604020202020204" pitchFamily="34" charset="0"/>
                <a:cs typeface="Arial" panose="020B0604020202020204" pitchFamily="34" charset="0"/>
              </a:rPr>
              <a:t>Paul Dolan</a:t>
            </a:r>
          </a:p>
          <a:p>
            <a:pPr>
              <a:defRPr/>
            </a:pPr>
            <a:r>
              <a:rPr lang="en-US" sz="6000" dirty="0">
                <a:solidFill>
                  <a:schemeClr val="bg1"/>
                </a:solidFill>
                <a:latin typeface="Arial" panose="020B0604020202020204" pitchFamily="34" charset="0"/>
                <a:cs typeface="Arial" panose="020B0604020202020204" pitchFamily="34" charset="0"/>
              </a:rPr>
              <a:t>Finegan Gibson Chartered Accountants</a:t>
            </a:r>
          </a:p>
        </p:txBody>
      </p:sp>
      <p:sp>
        <p:nvSpPr>
          <p:cNvPr id="4" name="Freeform 13">
            <a:extLst>
              <a:ext uri="{FF2B5EF4-FFF2-40B4-BE49-F238E27FC236}">
                <a16:creationId xmlns:a16="http://schemas.microsoft.com/office/drawing/2014/main" id="{FD3284BF-730A-8C5D-55E7-E29CC29F5B4A}"/>
              </a:ext>
            </a:extLst>
          </p:cNvPr>
          <p:cNvSpPr/>
          <p:nvPr/>
        </p:nvSpPr>
        <p:spPr>
          <a:xfrm>
            <a:off x="457200" y="88011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6" name="TextBox 5">
            <a:extLst>
              <a:ext uri="{FF2B5EF4-FFF2-40B4-BE49-F238E27FC236}">
                <a16:creationId xmlns:a16="http://schemas.microsoft.com/office/drawing/2014/main" id="{E77BE077-22F6-D922-407C-EF1E5F0EC56D}"/>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69410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50C3430A-07BF-328D-66F1-39D4C4B61BFA}"/>
              </a:ext>
            </a:extLst>
          </p:cNvPr>
          <p:cNvSpPr/>
          <p:nvPr/>
        </p:nvSpPr>
        <p:spPr>
          <a:xfrm>
            <a:off x="11049000" y="-1328088"/>
            <a:ext cx="6636573" cy="4877293"/>
          </a:xfrm>
          <a:prstGeom prst="roundRect">
            <a:avLst/>
          </a:prstGeom>
          <a:solidFill>
            <a:schemeClr val="bg1"/>
          </a:solidFill>
          <a:ln>
            <a:solidFill>
              <a:srgbClr val="743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1" y="0"/>
            <a:ext cx="5121407" cy="5027598"/>
          </a:xfrm>
          <a:prstGeom prst="rect">
            <a:avLst/>
          </a:prstGeom>
        </p:spPr>
      </p:pic>
      <p:sp>
        <p:nvSpPr>
          <p:cNvPr id="11" name="TextBox 10"/>
          <p:cNvSpPr txBox="1"/>
          <p:nvPr/>
        </p:nvSpPr>
        <p:spPr>
          <a:xfrm>
            <a:off x="11911418" y="1124077"/>
            <a:ext cx="6106886" cy="1015663"/>
          </a:xfrm>
          <a:prstGeom prst="rect">
            <a:avLst/>
          </a:prstGeom>
          <a:noFill/>
        </p:spPr>
        <p:txBody>
          <a:bodyPr wrap="square" rtlCol="0">
            <a:spAutoFit/>
          </a:bodyPr>
          <a:lstStyle/>
          <a:p>
            <a:r>
              <a:rPr lang="en-GB" sz="6000" b="1" dirty="0">
                <a:solidFill>
                  <a:srgbClr val="743799"/>
                </a:solidFill>
                <a:latin typeface="Arial" panose="020B0604020202020204" pitchFamily="34" charset="0"/>
                <a:cs typeface="Arial" panose="020B0604020202020204" pitchFamily="34" charset="0"/>
              </a:rPr>
              <a:t>Annual Report</a:t>
            </a:r>
          </a:p>
        </p:txBody>
      </p:sp>
      <p:sp>
        <p:nvSpPr>
          <p:cNvPr id="12" name="TextBox 10"/>
          <p:cNvSpPr txBox="1">
            <a:spLocks noChangeArrowheads="1"/>
          </p:cNvSpPr>
          <p:nvPr/>
        </p:nvSpPr>
        <p:spPr bwMode="auto">
          <a:xfrm>
            <a:off x="4606456" y="4844969"/>
            <a:ext cx="8686800" cy="1938992"/>
          </a:xfrm>
          <a:prstGeom prst="rect">
            <a:avLst/>
          </a:prstGeom>
          <a:noFill/>
          <a:ln w="9525">
            <a:noFill/>
            <a:miter lim="800000"/>
            <a:headEnd/>
            <a:tailEnd/>
          </a:ln>
        </p:spPr>
        <p:txBody>
          <a:bodyPr wrap="square">
            <a:spAutoFit/>
          </a:bodyPr>
          <a:lstStyle/>
          <a:p>
            <a:pPr algn="ctr">
              <a:defRPr/>
            </a:pPr>
            <a:r>
              <a:rPr lang="en-US" sz="6000" dirty="0">
                <a:solidFill>
                  <a:schemeClr val="bg1"/>
                </a:solidFill>
                <a:latin typeface="Arial" panose="020B0604020202020204" pitchFamily="34" charset="0"/>
                <a:cs typeface="Arial" panose="020B0604020202020204" pitchFamily="34" charset="0"/>
              </a:rPr>
              <a:t>Bob Stronge, CEO  </a:t>
            </a:r>
          </a:p>
          <a:p>
            <a:pPr algn="ctr">
              <a:defRPr/>
            </a:pPr>
            <a:r>
              <a:rPr lang="en-US" sz="6000" dirty="0">
                <a:solidFill>
                  <a:schemeClr val="bg1"/>
                </a:solidFill>
                <a:latin typeface="Arial" panose="020B0604020202020204" pitchFamily="34" charset="0"/>
                <a:cs typeface="Arial" panose="020B0604020202020204" pitchFamily="34" charset="0"/>
              </a:rPr>
              <a:t>Advice NI</a:t>
            </a:r>
          </a:p>
        </p:txBody>
      </p:sp>
      <p:sp>
        <p:nvSpPr>
          <p:cNvPr id="3" name="Freeform 13">
            <a:extLst>
              <a:ext uri="{FF2B5EF4-FFF2-40B4-BE49-F238E27FC236}">
                <a16:creationId xmlns:a16="http://schemas.microsoft.com/office/drawing/2014/main" id="{1A7705D9-8929-1E47-39AA-03495F2F137D}"/>
              </a:ext>
            </a:extLst>
          </p:cNvPr>
          <p:cNvSpPr/>
          <p:nvPr/>
        </p:nvSpPr>
        <p:spPr>
          <a:xfrm>
            <a:off x="533400" y="8877300"/>
            <a:ext cx="2233357" cy="1001880"/>
          </a:xfrm>
          <a:custGeom>
            <a:avLst/>
            <a:gdLst/>
            <a:ahLst/>
            <a:cxnLst/>
            <a:rect l="l" t="t" r="r" b="b"/>
            <a:pathLst>
              <a:path w="2233357" h="1001880">
                <a:moveTo>
                  <a:pt x="0" y="0"/>
                </a:moveTo>
                <a:lnTo>
                  <a:pt x="2233357" y="0"/>
                </a:lnTo>
                <a:lnTo>
                  <a:pt x="2233357" y="1001880"/>
                </a:lnTo>
                <a:lnTo>
                  <a:pt x="0" y="1001880"/>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D1A01116-9B51-3B23-61CD-49B841EE1168}"/>
              </a:ext>
            </a:extLst>
          </p:cNvPr>
          <p:cNvSpPr txBox="1"/>
          <p:nvPr/>
        </p:nvSpPr>
        <p:spPr>
          <a:xfrm>
            <a:off x="13335000" y="8635783"/>
            <a:ext cx="4552951" cy="1354217"/>
          </a:xfrm>
          <a:prstGeom prst="rect">
            <a:avLst/>
          </a:prstGeom>
          <a:noFill/>
        </p:spPr>
        <p:txBody>
          <a:bodyPr wrap="square">
            <a:spAutoFit/>
          </a:bodyPr>
          <a:lstStyle/>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#AdviceNIAGM2024</a:t>
            </a:r>
          </a:p>
          <a:p>
            <a:pPr algn="r">
              <a:spcBef>
                <a:spcPct val="0"/>
              </a:spcBef>
              <a:buFontTx/>
              <a:buNone/>
            </a:pPr>
            <a:r>
              <a:rPr lang="en-GB" sz="2800" dirty="0">
                <a:solidFill>
                  <a:schemeClr val="bg1"/>
                </a:solidFill>
                <a:latin typeface="Arial" panose="020B0604020202020204" pitchFamily="34" charset="0"/>
                <a:cs typeface="Arial" panose="020B0604020202020204" pitchFamily="34" charset="0"/>
              </a:rPr>
              <a:t>#AccessForAll</a:t>
            </a:r>
            <a:endParaRPr lang="en-US" sz="27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US" altLang="en-US" sz="2700" b="1" dirty="0">
                <a:solidFill>
                  <a:schemeClr val="bg1"/>
                </a:solidFill>
                <a:latin typeface="Arial" panose="020B0604020202020204" pitchFamily="34" charset="0"/>
                <a:cs typeface="Arial" panose="020B0604020202020204" pitchFamily="34" charset="0"/>
              </a:rPr>
              <a:t>@AdviceNI </a:t>
            </a:r>
          </a:p>
        </p:txBody>
      </p:sp>
    </p:spTree>
    <p:extLst>
      <p:ext uri="{BB962C8B-B14F-4D97-AF65-F5344CB8AC3E}">
        <p14:creationId xmlns:p14="http://schemas.microsoft.com/office/powerpoint/2010/main" val="268278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0980A045-D3B5-3F15-6269-7E5C58330949}"/>
            </a:ext>
          </a:extLst>
        </p:cNvPr>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F0744466-C9BE-FE7F-FFEC-B9C1A5C0B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 y="111252"/>
            <a:ext cx="16200120" cy="10064496"/>
          </a:xfrm>
          <a:prstGeom prst="rect">
            <a:avLst/>
          </a:prstGeom>
        </p:spPr>
      </p:pic>
    </p:spTree>
    <p:extLst>
      <p:ext uri="{BB962C8B-B14F-4D97-AF65-F5344CB8AC3E}">
        <p14:creationId xmlns:p14="http://schemas.microsoft.com/office/powerpoint/2010/main" val="178371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a:extLst>
            <a:ext uri="{FF2B5EF4-FFF2-40B4-BE49-F238E27FC236}">
              <a16:creationId xmlns:a16="http://schemas.microsoft.com/office/drawing/2014/main" id="{76656485-29CC-F146-EBEE-2742856000CF}"/>
            </a:ext>
          </a:extLst>
        </p:cNvPr>
        <p:cNvGrpSpPr/>
        <p:nvPr/>
      </p:nvGrpSpPr>
      <p:grpSpPr>
        <a:xfrm>
          <a:off x="0" y="0"/>
          <a:ext cx="0" cy="0"/>
          <a:chOff x="0" y="0"/>
          <a:chExt cx="0" cy="0"/>
        </a:xfrm>
      </p:grpSpPr>
      <p:pic>
        <p:nvPicPr>
          <p:cNvPr id="4" name="Picture 3" descr="A collection of informational posters&#10;&#10;Description automatically generated with medium confidence">
            <a:extLst>
              <a:ext uri="{FF2B5EF4-FFF2-40B4-BE49-F238E27FC236}">
                <a16:creationId xmlns:a16="http://schemas.microsoft.com/office/drawing/2014/main" id="{E3197E97-AFE1-61D8-83D7-54EB1BA70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 y="166116"/>
            <a:ext cx="16200120" cy="9954768"/>
          </a:xfrm>
          <a:prstGeom prst="rect">
            <a:avLst/>
          </a:prstGeom>
        </p:spPr>
      </p:pic>
    </p:spTree>
    <p:extLst>
      <p:ext uri="{BB962C8B-B14F-4D97-AF65-F5344CB8AC3E}">
        <p14:creationId xmlns:p14="http://schemas.microsoft.com/office/powerpoint/2010/main" val="2625446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PN Theme">
  <a:themeElements>
    <a:clrScheme name="ATJF">
      <a:dk1>
        <a:sysClr val="windowText" lastClr="000000"/>
      </a:dk1>
      <a:lt1>
        <a:sysClr val="window" lastClr="FFFFFF"/>
      </a:lt1>
      <a:dk2>
        <a:srgbClr val="30454F"/>
      </a:dk2>
      <a:lt2>
        <a:srgbClr val="C6D5DC"/>
      </a:lt2>
      <a:accent1>
        <a:srgbClr val="0F4B7D"/>
      </a:accent1>
      <a:accent2>
        <a:srgbClr val="F9961E"/>
      </a:accent2>
      <a:accent3>
        <a:srgbClr val="F9C882"/>
      </a:accent3>
      <a:accent4>
        <a:srgbClr val="1C75BC"/>
      </a:accent4>
      <a:accent5>
        <a:srgbClr val="C6D5DC"/>
      </a:accent5>
      <a:accent6>
        <a:srgbClr val="3492FA"/>
      </a:accent6>
      <a:hlink>
        <a:srgbClr val="F9961E"/>
      </a:hlink>
      <a:folHlink>
        <a:srgbClr val="0563C1"/>
      </a:folHlink>
    </a:clrScheme>
    <a:fontScheme name="NFJ">
      <a:majorFont>
        <a:latin typeface="Arial"/>
        <a:ea typeface=""/>
        <a:cs typeface=""/>
      </a:majorFont>
      <a:minorFont>
        <a:latin typeface="Aria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LIPN Theme" id="{BCD2F3BB-EC4D-49A1-8FD1-F4AF5EA81B8B}" vid="{33561FDD-8752-4702-A81E-5FE91F7DB435}"/>
    </a:ext>
  </a:extLst>
</a:theme>
</file>

<file path=ppt/theme/theme4.xml><?xml version="1.0" encoding="utf-8"?>
<a:theme xmlns:a="http://schemas.openxmlformats.org/drawingml/2006/main" name="AdviceUK">
  <a:themeElements>
    <a:clrScheme name="AdviceUK-real">
      <a:dk1>
        <a:srgbClr val="656565"/>
      </a:dk1>
      <a:lt1>
        <a:sysClr val="window" lastClr="FFFFFF"/>
      </a:lt1>
      <a:dk2>
        <a:srgbClr val="511D48"/>
      </a:dk2>
      <a:lt2>
        <a:srgbClr val="E7E6E6"/>
      </a:lt2>
      <a:accent1>
        <a:srgbClr val="BF649E"/>
      </a:accent1>
      <a:accent2>
        <a:srgbClr val="4C64A2"/>
      </a:accent2>
      <a:accent3>
        <a:srgbClr val="2F285A"/>
      </a:accent3>
      <a:accent4>
        <a:srgbClr val="79B486"/>
      </a:accent4>
      <a:accent5>
        <a:srgbClr val="245B59"/>
      </a:accent5>
      <a:accent6>
        <a:srgbClr val="E35C59"/>
      </a:accent6>
      <a:hlink>
        <a:srgbClr val="229295"/>
      </a:hlink>
      <a:folHlink>
        <a:srgbClr val="FAC930"/>
      </a:folHlink>
    </a:clrScheme>
    <a:fontScheme name="AdviceUK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UK Violet">
      <a:srgbClr val="511D48"/>
    </a:custClr>
    <a:custClr name="AUK Lilac">
      <a:srgbClr val="BF649E"/>
    </a:custClr>
    <a:custClr name="AUK Cornflower">
      <a:srgbClr val="4C64A2"/>
    </a:custClr>
    <a:custClr name="AUK Indigo">
      <a:srgbClr val="2F285A"/>
    </a:custClr>
    <a:custClr name="AUK Emerald">
      <a:srgbClr val="79B486"/>
    </a:custClr>
    <a:custClr name="AUK Forest">
      <a:srgbClr val="245B59"/>
    </a:custClr>
    <a:custClr name="AUK Coral">
      <a:srgbClr val="E35C59"/>
    </a:custClr>
    <a:custClr name="AUK Peach">
      <a:srgbClr val="F4BCBE"/>
    </a:custClr>
    <a:custClr name="AUK Lemon">
      <a:srgbClr val="F9B549"/>
    </a:custClr>
    <a:custClr name="AUK Orange">
      <a:srgbClr val="EB7A3B"/>
    </a:custClr>
    <a:custClr name="AUK Teal">
      <a:srgbClr val="229295"/>
    </a:custClr>
    <a:custClr name="AUK Aqua">
      <a:srgbClr val="9DCDC6"/>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TotalTime>
  <Words>2256</Words>
  <Application>Microsoft Office PowerPoint</Application>
  <PresentationFormat>Custom</PresentationFormat>
  <Paragraphs>360</Paragraphs>
  <Slides>51</Slides>
  <Notes>23</Notes>
  <HiddenSlides>0</HiddenSlides>
  <MMClips>1</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51</vt:i4>
      </vt:variant>
    </vt:vector>
  </HeadingPairs>
  <TitlesOfParts>
    <vt:vector size="69" baseType="lpstr">
      <vt:lpstr>Public Sans Bold</vt:lpstr>
      <vt:lpstr>Public Sans Medium</vt:lpstr>
      <vt:lpstr>Wingdings 2</vt:lpstr>
      <vt:lpstr>Symbol</vt:lpstr>
      <vt:lpstr>Wingdings</vt:lpstr>
      <vt:lpstr>Clear Sans Medium</vt:lpstr>
      <vt:lpstr>Calibri</vt:lpstr>
      <vt:lpstr>Open Sans</vt:lpstr>
      <vt:lpstr>Century Gothic</vt:lpstr>
      <vt:lpstr>Calibri Light</vt:lpstr>
      <vt:lpstr>Aptos</vt:lpstr>
      <vt:lpstr>Poppins</vt:lpstr>
      <vt:lpstr>Arial</vt:lpstr>
      <vt:lpstr>Poppins SemiBold</vt:lpstr>
      <vt:lpstr>Office Theme</vt:lpstr>
      <vt:lpstr>1_Office Theme</vt:lpstr>
      <vt:lpstr>LIPN Theme</vt:lpstr>
      <vt:lpstr>AdviceUK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The value of legal advice services</vt:lpstr>
      <vt:lpstr>About us</vt:lpstr>
      <vt:lpstr>Increasing resources for free legal advice across the UK</vt:lpstr>
      <vt:lpstr>Impacts and barriers </vt:lpstr>
      <vt:lpstr>The Difference you make</vt:lpstr>
      <vt:lpstr>Complexities and ecosystems </vt:lpstr>
      <vt:lpstr>The case for free legal advice </vt:lpstr>
      <vt:lpstr>Economic impact</vt:lpstr>
      <vt:lpstr>Justice for all? </vt:lpstr>
      <vt:lpstr> </vt:lpstr>
      <vt:lpstr>PowerPoint Presentation</vt:lpstr>
      <vt:lpstr>PowerPoint Presentation</vt:lpstr>
      <vt:lpstr>#AdviceSaves  Liz Bayram Chief Executive</vt:lpstr>
      <vt:lpstr>Introducing AdviceUK</vt:lpstr>
      <vt:lpstr>Challenges</vt:lpstr>
      <vt:lpstr>Opportunities</vt:lpstr>
      <vt:lpstr>#AdviceSaves Findings</vt:lpstr>
      <vt:lpstr>#AdviceSaves Policy Asks</vt:lpstr>
      <vt:lpstr>#AdviceSaves Policy 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www.adviceni.net</dc:title>
  <dc:creator>Elkie Ritchie</dc:creator>
  <cp:lastModifiedBy>Ryan Quigg</cp:lastModifiedBy>
  <cp:revision>25</cp:revision>
  <dcterms:created xsi:type="dcterms:W3CDTF">2006-08-16T00:00:00Z</dcterms:created>
  <dcterms:modified xsi:type="dcterms:W3CDTF">2025-01-29T16:01:45Z</dcterms:modified>
  <dc:identifier>DAGcEkfsfwY</dc:identifier>
</cp:coreProperties>
</file>